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7" r:id="rId9"/>
    <p:sldId id="268" r:id="rId10"/>
    <p:sldId id="265" r:id="rId11"/>
    <p:sldId id="269" r:id="rId12"/>
    <p:sldId id="270" r:id="rId13"/>
  </p:sldIdLst>
  <p:sldSz cx="9144000" cy="6858000" type="screen4x3"/>
  <p:notesSz cx="6888163" cy="1002188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ushka" initials="J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20" d="100"/>
          <a:sy n="120" d="100"/>
        </p:scale>
        <p:origin x="-1368" y="2082"/>
      </p:cViewPr>
      <p:guideLst>
        <p:guide orient="horz" pos="3157"/>
        <p:guide pos="217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A7D7B829-63CC-4E07-A285-0A69C3F4A92B}" type="datetimeFigureOut">
              <a:rPr lang="sk-SK" smtClean="0"/>
              <a:pPr/>
              <a:t>26. 2. 2013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901698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4756C589-39AA-425C-A517-267050274415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19E538BD-8ECB-405C-B6B4-14DD9E328C9B}" type="datetimeFigureOut">
              <a:rPr lang="sk-SK" smtClean="0"/>
              <a:pPr/>
              <a:t>26. 2. 2013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1173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5" tIns="48312" rIns="96625" bIns="48312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8817" y="4760397"/>
            <a:ext cx="5510530" cy="4509850"/>
          </a:xfrm>
          <a:prstGeom prst="rect">
            <a:avLst/>
          </a:prstGeom>
        </p:spPr>
        <p:txBody>
          <a:bodyPr vert="horz" lIns="96625" tIns="48312" rIns="96625" bIns="48312" rtlCol="0">
            <a:normAutofit/>
          </a:bodyPr>
          <a:lstStyle/>
          <a:p>
            <a:pPr lvl="0"/>
            <a:r>
              <a:rPr lang="sk-SK" dirty="0" smtClean="0"/>
              <a:t>Milí priatelia, vitajte na konferencii </a:t>
            </a:r>
            <a:r>
              <a:rPr lang="sk-SK" dirty="0" err="1" smtClean="0"/>
              <a:t>Quo</a:t>
            </a:r>
            <a:r>
              <a:rPr lang="sk-SK" dirty="0" smtClean="0"/>
              <a:t> </a:t>
            </a:r>
            <a:r>
              <a:rPr lang="sk-SK" dirty="0" err="1" smtClean="0"/>
              <a:t>vadis</a:t>
            </a:r>
            <a:r>
              <a:rPr lang="sk-SK" dirty="0" smtClean="0"/>
              <a:t> turizmus v Slovenskom raji</a:t>
            </a:r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901698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34E32191-5A59-4D38-9243-D93B88AE5009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 baseline="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Milí hostia, </a:t>
            </a:r>
          </a:p>
          <a:p>
            <a:r>
              <a:rPr lang="sk-SK" dirty="0"/>
              <a:t>moje meno je Jana </a:t>
            </a:r>
            <a:r>
              <a:rPr lang="sk-SK" dirty="0" err="1"/>
              <a:t>Matejzelová</a:t>
            </a:r>
            <a:r>
              <a:rPr lang="sk-SK" dirty="0"/>
              <a:t> a som projektovým manažérom projektu. Teším sa, že ste prišli v tak hojnom </a:t>
            </a:r>
            <a:r>
              <a:rPr lang="sk-SK" dirty="0" smtClean="0"/>
              <a:t>počte...</a:t>
            </a:r>
            <a:endParaRPr lang="sk-SK" dirty="0"/>
          </a:p>
          <a:p>
            <a:r>
              <a:rPr lang="sk-SK" dirty="0"/>
              <a:t>Na projekte Obce Stratená a jej partnerov pracujem od októbra 2012. Pri príležitosti konania tejto úvodnej konferencie, ktorá je tiež jednou z aktivít tohto projektu, som si pre Vás pripravila niekoľko zaujímavých informácií.</a:t>
            </a:r>
          </a:p>
          <a:p>
            <a:r>
              <a:rPr lang="sk-SK" dirty="0"/>
              <a:t> </a:t>
            </a:r>
          </a:p>
          <a:p>
            <a:r>
              <a:rPr lang="sk-SK" dirty="0"/>
              <a:t>Konečným prijímateľom projektu je Obec Stratená, ktorá projekt iniciovala, pripravila, podala a neváhala tak požiadať o grantovú podporu odvážnej myšlienky. Jej partnermi </a:t>
            </a:r>
            <a:r>
              <a:rPr lang="sk-SK" dirty="0" smtClean="0"/>
              <a:t>sú:  </a:t>
            </a:r>
            <a:r>
              <a:rPr lang="sk-SK" dirty="0"/>
              <a:t>Združenie obcí </a:t>
            </a:r>
            <a:r>
              <a:rPr lang="sk-SK" dirty="0" err="1"/>
              <a:t>Mikroregión</a:t>
            </a:r>
            <a:r>
              <a:rPr lang="sk-SK" dirty="0"/>
              <a:t> Slovenský raj – sever, Mesto Dobšiná a Sieť Švajčiarskych národných parkov a ako ste už mohli vidieť a počuť, tento švajčiarsko-slovenský projekt je podporovaný prostredníctvom programu švajčiarsko-slovenskej spolupráce v rámci rozšírenej Európskej únie. </a:t>
            </a:r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32191-5A59-4D38-9243-D93B88AE5009}" type="slidenum">
              <a:rPr lang="sk-SK" smtClean="0"/>
              <a:pPr/>
              <a:t>1</a:t>
            </a:fld>
            <a:endParaRPr lang="sk-SK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Na záver vám ešte priblížim hlavné méty prijímateľa pre rok 2013:</a:t>
            </a:r>
            <a:endParaRPr lang="sk-SK" dirty="0" smtClean="0"/>
          </a:p>
          <a:p>
            <a:pPr lvl="0">
              <a:buFont typeface="Wingdings" pitchFamily="2" charset="2"/>
              <a:buChar char="ü"/>
            </a:pPr>
            <a:r>
              <a:rPr lang="sk-SK" dirty="0" smtClean="0"/>
              <a:t>Okrem zabezpečenia plynulého chodu projektu prostredníctvom projektového tímu</a:t>
            </a:r>
          </a:p>
          <a:p>
            <a:pPr lvl="0"/>
            <a:r>
              <a:rPr lang="sk-SK" dirty="0" smtClean="0"/>
              <a:t>Novozaložený </a:t>
            </a:r>
            <a:r>
              <a:rPr lang="sk-SK" dirty="0" err="1" smtClean="0"/>
              <a:t>klaster</a:t>
            </a:r>
            <a:r>
              <a:rPr lang="sk-SK" dirty="0" smtClean="0"/>
              <a:t> – OOCR Slovenský raj začne naplno vykonávať stanovené úlohy - najmä marketingové a PR aktivity, zjednotenie členov OOCR Slovenský raj a ďalšie v zmysle cieľov projektu. </a:t>
            </a:r>
          </a:p>
          <a:p>
            <a:pPr lvl="0">
              <a:buFont typeface="Wingdings" pitchFamily="2" charset="2"/>
              <a:buChar char="ü"/>
            </a:pPr>
            <a:r>
              <a:rPr lang="sk-SK" dirty="0" smtClean="0"/>
              <a:t>Budú zahájené výberové konania na obsadenie pozícií slovenských a švajčiarskych expertov a na členov poradného orgánu </a:t>
            </a:r>
            <a:r>
              <a:rPr lang="sk-SK" dirty="0" err="1" smtClean="0"/>
              <a:t>klastra</a:t>
            </a:r>
            <a:r>
              <a:rPr lang="sk-SK" dirty="0" smtClean="0"/>
              <a:t>. </a:t>
            </a:r>
          </a:p>
          <a:p>
            <a:pPr lvl="0">
              <a:buFont typeface="Wingdings" pitchFamily="2" charset="2"/>
              <a:buChar char="ü"/>
            </a:pPr>
            <a:r>
              <a:rPr lang="sk-SK" dirty="0" smtClean="0"/>
              <a:t>Zahájené budú práce na vypracovaní Expertízneho manuálu v oblasti </a:t>
            </a:r>
            <a:r>
              <a:rPr lang="sk-SK" dirty="0" err="1" smtClean="0"/>
              <a:t>destinačného</a:t>
            </a:r>
            <a:r>
              <a:rPr lang="sk-SK" dirty="0" smtClean="0"/>
              <a:t> manažmentu, a na Stratégii a Akčnom pláne </a:t>
            </a:r>
            <a:r>
              <a:rPr lang="sk-SK" dirty="0" err="1" smtClean="0"/>
              <a:t>trvaloudržateľného</a:t>
            </a:r>
            <a:r>
              <a:rPr lang="sk-SK" dirty="0" smtClean="0"/>
              <a:t> rozvoja </a:t>
            </a:r>
          </a:p>
          <a:p>
            <a:pPr lvl="0">
              <a:buFont typeface="Wingdings" pitchFamily="2" charset="2"/>
              <a:buChar char="ü"/>
            </a:pPr>
            <a:r>
              <a:rPr lang="sk-SK" dirty="0" smtClean="0"/>
              <a:t>Po ukončení procesu overovania osnovy školení zo strany NKB, KP zabezpečí ich zapracovanie do súťažných podkladov a zaháji proces vyhlásenia VO na dodávateľa služby. Realizácia školení bude prebiehať ihneď po ukončení VO a uzatvorení zmluvy s dodávateľom</a:t>
            </a:r>
          </a:p>
          <a:p>
            <a:pPr>
              <a:buFont typeface="Wingdings" pitchFamily="2" charset="2"/>
              <a:buChar char="ü"/>
            </a:pPr>
            <a:endParaRPr lang="sk-SK" dirty="0" smtClean="0"/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32191-5A59-4D38-9243-D93B88AE5009}" type="slidenum">
              <a:rPr lang="sk-SK" smtClean="0"/>
              <a:pPr/>
              <a:t>10</a:t>
            </a:fld>
            <a:endParaRPr lang="sk-SK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sk-SK" dirty="0" smtClean="0"/>
              <a:t>Prijímateľ zaháji práce na čiastkovej aktivite Tvorba značky a v nadväznosti na ňu 3D </a:t>
            </a:r>
            <a:r>
              <a:rPr lang="sk-SK" dirty="0" err="1" smtClean="0"/>
              <a:t>webstránky</a:t>
            </a:r>
            <a:r>
              <a:rPr lang="sk-SK" dirty="0" smtClean="0"/>
              <a:t> a Rezervačného systému. 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Po ukončení procesu </a:t>
            </a:r>
            <a:r>
              <a:rPr lang="sk-SK" dirty="0" err="1" smtClean="0"/>
              <a:t>Ex-ante</a:t>
            </a:r>
            <a:r>
              <a:rPr lang="sk-SK" dirty="0" smtClean="0"/>
              <a:t> overenia súťažných podkladov zo strany NKB, KP vyhlási VO na dodávateľa služby pre predmet „Publicita (propagácia)“ v rámci ktorej je naplánovaná realizácia čiastkových aktivít (napr. Dobšiná propagačná publikácia, Interiérové výstavné panely do TIC </a:t>
            </a:r>
            <a:r>
              <a:rPr lang="sk-SK" dirty="0" err="1" smtClean="0"/>
              <a:t>Podlesok</a:t>
            </a:r>
            <a:r>
              <a:rPr lang="sk-SK" dirty="0" smtClean="0"/>
              <a:t>, Návrh a spracovanie prezentačného výstavného stánku)  bude prebiehať po ukončení VO a uzatvorení zmluvy s dodávateľom.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Po ukončení procesu </a:t>
            </a:r>
            <a:r>
              <a:rPr lang="sk-SK" dirty="0" err="1" smtClean="0"/>
              <a:t>Ex-ante</a:t>
            </a:r>
            <a:r>
              <a:rPr lang="sk-SK" dirty="0" smtClean="0"/>
              <a:t> overenia súťažných podkladov zo strany NKB, KP ihneď vyhlási VO a po jeho ukončení budú zahájené práce na čiastkovej aktivite Osadenie lavičiek, smetných košov, posiedok, ohnísk vo vybraných turistických lokalitách NP; 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zaháji sa Rekonštrukcia technických zariadení; Zaháji sa obnova turistického značenia jestvujúcich turistických peších trás a cyklotrás aj na základe ponúknutej spolupráce s Košickým samosprávnym krajom.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Po ukončení procesu VO a uzatvorení zmluvy s dodávateľom služby, KP ihneď s nástupom vhodných poveternostných podmienok zaháji práce na výstavbe a rekonštrukcii budovy TIC, vypracuje podklady pre zahájenie VO na Drobný dlhodobý hmotný majetok a interiérové zariadenie a Zabezpečí činnosť odborného </a:t>
            </a:r>
            <a:r>
              <a:rPr lang="sk-SK" dirty="0" err="1" smtClean="0"/>
              <a:t>dozora</a:t>
            </a:r>
            <a:r>
              <a:rPr lang="sk-SK" dirty="0" smtClean="0"/>
              <a:t> stavby.</a:t>
            </a:r>
          </a:p>
          <a:p>
            <a:endParaRPr lang="sk-SK" dirty="0" smtClean="0"/>
          </a:p>
          <a:p>
            <a:pPr>
              <a:buFont typeface="Wingdings" pitchFamily="2" charset="2"/>
              <a:buChar char="ü"/>
            </a:pPr>
            <a:endParaRPr lang="sk-SK" dirty="0" smtClean="0"/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32191-5A59-4D38-9243-D93B88AE5009}" type="slidenum">
              <a:rPr lang="sk-SK" smtClean="0"/>
              <a:pPr/>
              <a:t>11</a:t>
            </a:fld>
            <a:endParaRPr lang="sk-SK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Verím, že táto prezentácia prispela k obohateniu vašich poznatkov o realizovanom projekte. </a:t>
            </a:r>
          </a:p>
          <a:p>
            <a:r>
              <a:rPr lang="sk-SK" dirty="0" smtClean="0"/>
              <a:t>V prípade akýchkoľvek otázok sa môžete obrátiť na manažérku </a:t>
            </a:r>
            <a:r>
              <a:rPr lang="sk-SK" dirty="0" err="1" smtClean="0"/>
              <a:t>klastra</a:t>
            </a:r>
            <a:r>
              <a:rPr lang="sk-SK" dirty="0" smtClean="0"/>
              <a:t>, slečnu Skokanovú, alebo mňa. </a:t>
            </a:r>
          </a:p>
          <a:p>
            <a:r>
              <a:rPr lang="sk-SK" dirty="0" smtClean="0"/>
              <a:t>Ďakujem vám veľmi pekne za pozornosť!</a:t>
            </a:r>
          </a:p>
          <a:p>
            <a:pPr>
              <a:buFont typeface="Wingdings" pitchFamily="2" charset="2"/>
              <a:buChar char="ü"/>
            </a:pPr>
            <a:endParaRPr lang="sk-SK" dirty="0" smtClean="0"/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32191-5A59-4D38-9243-D93B88AE5009}" type="slidenum">
              <a:rPr lang="sk-SK" smtClean="0"/>
              <a:pPr/>
              <a:t>12</a:t>
            </a:fld>
            <a:endParaRPr lang="sk-S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Celková suma schválených oprávnených </a:t>
            </a:r>
            <a:r>
              <a:rPr lang="sk-SK" dirty="0" smtClean="0"/>
              <a:t>výdavkov projektu </a:t>
            </a:r>
            <a:r>
              <a:rPr lang="sk-SK" dirty="0"/>
              <a:t>je 1 126 000</a:t>
            </a:r>
            <a:r>
              <a:rPr lang="sk-SK" dirty="0" smtClean="0"/>
              <a:t>€, je 100% krytý z nenávratného finančného príspevku </a:t>
            </a:r>
            <a:r>
              <a:rPr lang="sk-SK" dirty="0"/>
              <a:t>a </a:t>
            </a:r>
            <a:r>
              <a:rPr lang="sk-SK" dirty="0" smtClean="0"/>
              <a:t>delí </a:t>
            </a:r>
            <a:r>
              <a:rPr lang="sk-SK" dirty="0"/>
              <a:t>na 6 hlavných </a:t>
            </a:r>
            <a:r>
              <a:rPr lang="sk-SK" dirty="0" smtClean="0"/>
              <a:t>aktivít: </a:t>
            </a:r>
          </a:p>
          <a:p>
            <a:pPr marL="241562" indent="-241562">
              <a:buFont typeface="+mj-lt"/>
              <a:buAutoNum type="arabicPeriod"/>
            </a:pPr>
            <a:r>
              <a:rPr lang="sk-SK" dirty="0" smtClean="0"/>
              <a:t>Aktivita Spracovanie odborných dokumentácií, bola ukončená ešte pred schválením konečného návrhu projektu, v roku 2011</a:t>
            </a:r>
          </a:p>
          <a:p>
            <a:pPr marL="241562" indent="-241562"/>
            <a:r>
              <a:rPr lang="sk-SK" dirty="0" smtClean="0"/>
              <a:t>Projekt pokračuje aktivitami:</a:t>
            </a:r>
          </a:p>
          <a:p>
            <a:pPr marL="241562" indent="-241562">
              <a:buFont typeface="+mj-lt"/>
              <a:buAutoNum type="arabicPeriod"/>
            </a:pPr>
            <a:r>
              <a:rPr lang="sk-SK" dirty="0" smtClean="0"/>
              <a:t>Založenie </a:t>
            </a:r>
            <a:r>
              <a:rPr lang="sk-SK" dirty="0" err="1" smtClean="0"/>
              <a:t>klastra</a:t>
            </a:r>
            <a:r>
              <a:rPr lang="sk-SK" dirty="0" smtClean="0"/>
              <a:t> turizmu Národného parku Slovenský raj a spracovanie strategických dokumentov</a:t>
            </a:r>
          </a:p>
          <a:p>
            <a:pPr marL="241562" indent="-241562">
              <a:buFont typeface="+mj-lt"/>
              <a:buAutoNum type="arabicPeriod"/>
            </a:pPr>
            <a:r>
              <a:rPr lang="sk-SK" dirty="0" smtClean="0"/>
              <a:t>Vzdelávacie aktivity</a:t>
            </a:r>
          </a:p>
          <a:p>
            <a:pPr marL="241562" indent="-241562">
              <a:buFont typeface="+mj-lt"/>
              <a:buAutoNum type="arabicPeriod"/>
            </a:pPr>
            <a:r>
              <a:rPr lang="sk-SK" dirty="0" smtClean="0"/>
              <a:t>Marketingové aktivity a rezervačný systém</a:t>
            </a:r>
          </a:p>
          <a:p>
            <a:pPr marL="241562" indent="-241562">
              <a:buFont typeface="+mj-lt"/>
              <a:buAutoNum type="arabicPeriod"/>
            </a:pPr>
            <a:r>
              <a:rPr lang="sk-SK" dirty="0" smtClean="0"/>
              <a:t>Obnovené turistické značenie, úprava priestranstiev turistických areálov</a:t>
            </a:r>
          </a:p>
          <a:p>
            <a:pPr marL="241562" indent="-241562">
              <a:buFont typeface="+mj-lt"/>
              <a:buAutoNum type="arabicPeriod"/>
            </a:pPr>
            <a:r>
              <a:rPr lang="sk-SK" dirty="0" smtClean="0"/>
              <a:t>Založenie Turistického informačného centra v Dobšinskej Ľadovej Jaskyni.</a:t>
            </a:r>
          </a:p>
          <a:p>
            <a:r>
              <a:rPr lang="sk-SK" dirty="0" smtClean="0"/>
              <a:t>Každý z partnerov projektu je čiastočne, alebo úplne zodpovedný za zabezpečenie realizácie konkrétnych aktivít. </a:t>
            </a:r>
          </a:p>
          <a:p>
            <a:r>
              <a:rPr lang="sk-SK" dirty="0" smtClean="0"/>
              <a:t>Na projekte momentálne pracuje 9, plánovaných je však až 16 spolupracovníkov.</a:t>
            </a:r>
          </a:p>
          <a:p>
            <a:r>
              <a:rPr lang="sk-SK" dirty="0" smtClean="0"/>
              <a:t>Projekt je naplánovaný na 30 mesiacov, pričom obdobie jeho realizácie je od konca februára 2012 do júla 2014.</a:t>
            </a:r>
            <a:endParaRPr lang="sk-SK" dirty="0"/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32191-5A59-4D38-9243-D93B88AE5009}" type="slidenum">
              <a:rPr lang="sk-SK" smtClean="0"/>
              <a:pPr/>
              <a:t>2</a:t>
            </a:fld>
            <a:endParaRPr lang="sk-S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Medzi očakávané výsledky projektu patrí najmä: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Založenie združenia cestovného ruchu Slovenský raj, a jeho registrovanie v zmysle zákona o podpore cestovného ruchu do roku 2013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Vypracovanie Stratégie a akčného plánu </a:t>
            </a:r>
            <a:r>
              <a:rPr lang="sk-SK" dirty="0" err="1" smtClean="0"/>
              <a:t>trvaloudržateľného</a:t>
            </a:r>
            <a:r>
              <a:rPr lang="sk-SK" dirty="0" smtClean="0"/>
              <a:t> rozvoja a Expertízny manuál v oblasti </a:t>
            </a:r>
            <a:r>
              <a:rPr lang="sk-SK" dirty="0" err="1" smtClean="0"/>
              <a:t>destinačného</a:t>
            </a:r>
            <a:r>
              <a:rPr lang="sk-SK" dirty="0" smtClean="0"/>
              <a:t> manažmentu do r. 2014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Vytvorenie </a:t>
            </a:r>
            <a:r>
              <a:rPr lang="sk-SK" dirty="0" err="1" smtClean="0"/>
              <a:t>webstránky</a:t>
            </a:r>
            <a:r>
              <a:rPr lang="sk-SK" dirty="0" smtClean="0"/>
              <a:t>, značky a loga združenia, marketingových a propagačných materiálov do r. 2013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Rezervačný systém vrátane karty zliav v r. 2013</a:t>
            </a:r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32191-5A59-4D38-9243-D93B88AE5009}" type="slidenum">
              <a:rPr lang="sk-SK" smtClean="0"/>
              <a:pPr/>
              <a:t>3</a:t>
            </a:fld>
            <a:endParaRPr lang="sk-S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sk-SK" dirty="0" smtClean="0"/>
              <a:t>12 druhov vzdelávacích aktivít, spolu až 65 školení pre celkový počet 1440 účastníkov v oblastiach </a:t>
            </a:r>
            <a:r>
              <a:rPr lang="sk-SK" dirty="0" err="1" smtClean="0"/>
              <a:t>destinačného</a:t>
            </a:r>
            <a:r>
              <a:rPr lang="sk-SK" dirty="0" smtClean="0"/>
              <a:t> manažmentu, plánovania, marketingu, zapojenia rómskeho obyvateľstva, ochrany životného prostredia, služieb v cestovnom ruchu, environmentálnej výchovy pre školy, v oblasti územného plánovania socioekonomického rozvoja a NATURA, taktiež školenia pre podnikateľov, sprievodcov národného parku Slovenský raj a pre pracovníkov TIC.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Uvedenie Turistického informačného centra v Dobšinskej Ľadovej Jaskyni do prevádzky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Obnova značenia na viac ako 300 kilometroch značených turistických trás, a cyklotrás – zahŕňa aj rekonštrukcie </a:t>
            </a:r>
            <a:r>
              <a:rPr lang="sk-SK" dirty="0" err="1" smtClean="0"/>
              <a:t>stupačiek</a:t>
            </a:r>
            <a:r>
              <a:rPr lang="sk-SK" dirty="0" smtClean="0"/>
              <a:t>, rebríkov a lávok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Zahájenie rekonštrukcie/výstavby 5 nástupných centier Slovenského raja – akýchsi vstupných brán, a zatraktívnenie vybraných turistických lokalít národného parku osadením lavičiek, smetných košov, posiedok, či ohnísk</a:t>
            </a:r>
          </a:p>
          <a:p>
            <a:pPr>
              <a:buFont typeface="Wingdings" pitchFamily="2" charset="2"/>
              <a:buChar char="ü"/>
            </a:pPr>
            <a:endParaRPr lang="sk-SK" dirty="0" smtClean="0"/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32191-5A59-4D38-9243-D93B88AE5009}" type="slidenum">
              <a:rPr lang="sk-SK" smtClean="0"/>
              <a:pPr/>
              <a:t>4</a:t>
            </a:fld>
            <a:endParaRPr lang="sk-S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sk-SK" dirty="0" smtClean="0"/>
              <a:t>Zvýšenie počtu obyvateľov subregiónu národného parku zapojených do cestovného ruchu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Vytvorenie ďalších pracovných miest aj po ukončení realizácie projektu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Zvýšenie počtu návštevníkov o 10 000 ročne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Zvýšenie príjmu z cestovného ruchu v destinácii v roku 2015 o 5%</a:t>
            </a:r>
          </a:p>
          <a:p>
            <a:pPr>
              <a:buFont typeface="Wingdings" pitchFamily="2" charset="2"/>
              <a:buChar char="ü"/>
            </a:pPr>
            <a:endParaRPr lang="sk-SK" dirty="0" smtClean="0"/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32191-5A59-4D38-9243-D93B88AE5009}" type="slidenum">
              <a:rPr lang="sk-SK" smtClean="0"/>
              <a:pPr/>
              <a:t>5</a:t>
            </a:fld>
            <a:endParaRPr lang="sk-SK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Hlavný účel projektu je nasledovný: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do roku 2015 má vzniknúť minimálne 5 nových produktov cestovného ruchu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Pribudnúť má minimálne 10 nových poskytovateľov služieb cestovného ruchu v subregióne do roku 2015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Mali by sme dosiahnuť zvýšenie spokojnosti návštevníkov lokality so zvýšenou kvalitou poskytovaných služieb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počet formálne a neformálne spolupracujúcich členov OOCR do roku 2015 by mal narásť na minimálne 60 členov</a:t>
            </a:r>
          </a:p>
          <a:p>
            <a:pPr>
              <a:buFont typeface="Wingdings" pitchFamily="2" charset="2"/>
              <a:buChar char="ü"/>
            </a:pPr>
            <a:endParaRPr lang="sk-SK" dirty="0" smtClean="0"/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32191-5A59-4D38-9243-D93B88AE5009}" type="slidenum">
              <a:rPr lang="sk-SK" smtClean="0"/>
              <a:pPr/>
              <a:t>6</a:t>
            </a:fld>
            <a:endParaRPr lang="sk-S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>
          <a:xfrm>
            <a:off x="189470" y="4760397"/>
            <a:ext cx="6436899" cy="4827981"/>
          </a:xfrm>
        </p:spPr>
        <p:txBody>
          <a:bodyPr>
            <a:normAutofit/>
          </a:bodyPr>
          <a:lstStyle/>
          <a:p>
            <a:r>
              <a:rPr lang="sk-SK" dirty="0" smtClean="0">
                <a:latin typeface="+mj-lt"/>
              </a:rPr>
              <a:t>Počas roka 2012 prijímateľ začal pracovať na aktivitách projektu a dosiahol ich čiastkové, alebo celkové plnenie.</a:t>
            </a:r>
          </a:p>
          <a:p>
            <a:r>
              <a:rPr lang="sk-SK" b="1" dirty="0" smtClean="0">
                <a:latin typeface="+mj-lt"/>
              </a:rPr>
              <a:t>V rámci aktivity: Založenie </a:t>
            </a:r>
            <a:r>
              <a:rPr lang="sk-SK" b="1" dirty="0" err="1" smtClean="0">
                <a:latin typeface="+mj-lt"/>
              </a:rPr>
              <a:t>Klastra</a:t>
            </a:r>
            <a:r>
              <a:rPr lang="sk-SK" b="1" dirty="0" smtClean="0">
                <a:latin typeface="+mj-lt"/>
              </a:rPr>
              <a:t> turizmu NP Slovenský raj a spracovanie strategických dokumentov </a:t>
            </a:r>
            <a:r>
              <a:rPr lang="sk-SK" dirty="0" smtClean="0">
                <a:latin typeface="+mj-lt"/>
              </a:rPr>
              <a:t>prebehli pracovné stretnutia a rokovania subjektov k založeniu združenia cestovného ruchu, jej založenie v októbri 2012 a úspešné ukončenie procesu registrácie na ministerstve v decembri 2012.</a:t>
            </a:r>
          </a:p>
          <a:p>
            <a:r>
              <a:rPr lang="sk-SK" b="1" dirty="0" smtClean="0">
                <a:latin typeface="+mj-lt"/>
              </a:rPr>
              <a:t>Pre zabezpečenie realizácie projektu </a:t>
            </a:r>
            <a:r>
              <a:rPr lang="sk-SK" dirty="0" smtClean="0">
                <a:latin typeface="+mj-lt"/>
              </a:rPr>
              <a:t>sa uskutočnilo výberové konanie na obsadenie pozícií Expert na verejné obstarávanie, manažér </a:t>
            </a:r>
            <a:r>
              <a:rPr lang="sk-SK" dirty="0" err="1" smtClean="0">
                <a:latin typeface="+mj-lt"/>
              </a:rPr>
              <a:t>klastra</a:t>
            </a:r>
            <a:r>
              <a:rPr lang="sk-SK" dirty="0" smtClean="0">
                <a:latin typeface="+mj-lt"/>
              </a:rPr>
              <a:t>, účtovník </a:t>
            </a:r>
            <a:r>
              <a:rPr lang="sk-SK" dirty="0" err="1" smtClean="0">
                <a:latin typeface="+mj-lt"/>
              </a:rPr>
              <a:t>klastra</a:t>
            </a:r>
            <a:r>
              <a:rPr lang="sk-SK" dirty="0" smtClean="0">
                <a:latin typeface="+mj-lt"/>
              </a:rPr>
              <a:t>.</a:t>
            </a:r>
          </a:p>
          <a:p>
            <a:r>
              <a:rPr lang="sk-SK" b="1" dirty="0" smtClean="0">
                <a:latin typeface="+mj-lt"/>
              </a:rPr>
              <a:t>V rámci vzdelávacích aktivít</a:t>
            </a:r>
            <a:endParaRPr lang="sk-SK" dirty="0" smtClean="0">
              <a:latin typeface="+mj-lt"/>
            </a:endParaRPr>
          </a:p>
          <a:p>
            <a:r>
              <a:rPr lang="sk-SK" dirty="0" smtClean="0">
                <a:latin typeface="+mj-lt"/>
              </a:rPr>
              <a:t>V nadväznosti na rozhodnutie pri schvaľovaní konečného návrhu projektu prijímateľ zahájil prípravu návrhu obsahu, plánu a osnovy školení, ako aj vypracovanie podkladov pre vyhlásenie verejného obstarávania, pričom tieto činnosti stále prebiehajú</a:t>
            </a:r>
          </a:p>
          <a:p>
            <a:pPr>
              <a:buFont typeface="Wingdings" pitchFamily="2" charset="2"/>
              <a:buChar char="ü"/>
            </a:pPr>
            <a:endParaRPr lang="sk-SK" dirty="0" smtClean="0"/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32191-5A59-4D38-9243-D93B88AE5009}" type="slidenum">
              <a:rPr lang="sk-SK" smtClean="0"/>
              <a:pPr/>
              <a:t>7</a:t>
            </a:fld>
            <a:endParaRPr lang="sk-SK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>
          <a:xfrm>
            <a:off x="189470" y="4760397"/>
            <a:ext cx="6436899" cy="4827981"/>
          </a:xfrm>
        </p:spPr>
        <p:txBody>
          <a:bodyPr>
            <a:normAutofit/>
          </a:bodyPr>
          <a:lstStyle/>
          <a:p>
            <a:r>
              <a:rPr lang="sk-SK" b="1" dirty="0" smtClean="0"/>
              <a:t>Pri aktivite Marketingové aktivity a rezervačný systém </a:t>
            </a:r>
            <a:endParaRPr lang="sk-SK" dirty="0" smtClean="0"/>
          </a:p>
          <a:p>
            <a:r>
              <a:rPr lang="sk-SK" dirty="0" smtClean="0"/>
              <a:t>Sa  uskutočnilo  stretnutie konečného prijímateľa, partnerov projektu a prizvaných hostí vo veci prípravy marketingových aktivít a rezervačného systému dňa 6.6.2012; KP zahájil spracovanie dokumentácie pre verejné obstarávanie na výber dodávateľa služieb, túto dokumentáciu na jeseň odoslal, avšak po jej overení je potrebné dopracovanie podkladov, ktoré stále prebieha.</a:t>
            </a:r>
          </a:p>
          <a:p>
            <a:r>
              <a:rPr lang="sk-SK" b="1" dirty="0" smtClean="0"/>
              <a:t>Pri aktivite Obnovené turistické značenie, úprava priestranstiev turistických areálov</a:t>
            </a:r>
            <a:endParaRPr lang="sk-SK" dirty="0" smtClean="0"/>
          </a:p>
          <a:p>
            <a:r>
              <a:rPr lang="sk-SK" dirty="0" smtClean="0"/>
              <a:t>Prijímateľ zahájil prípravu a spracovanie dokumentácie pre VO na dodávateľa služieb a prác na Obnovu turistického značenia a úpravu priestranstiev turistických areálov, jej dopracovanie po overení stále prebieha.</a:t>
            </a:r>
          </a:p>
          <a:p>
            <a:r>
              <a:rPr lang="sk-SK" b="1" dirty="0" smtClean="0"/>
              <a:t>Čo sa týka Založenia TIC</a:t>
            </a:r>
            <a:endParaRPr lang="sk-SK" dirty="0" smtClean="0"/>
          </a:p>
          <a:p>
            <a:r>
              <a:rPr lang="sk-SK" dirty="0" smtClean="0"/>
              <a:t>KP spracoval dokumentáciu pre verejné obstarávanie na výber dodávateľa stavebných prác, predložil a dopracoval dokumentáciu a vyhlásil VO v 10/2012 jeho uverejnením na portáli úradu pre verejné obstarávanie. Otváranie obálok s ponukami sa konalo 14.12.2012, proces stále prebieha a pokračuje elektronickou aukciou.</a:t>
            </a:r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32191-5A59-4D38-9243-D93B88AE5009}" type="slidenum">
              <a:rPr lang="sk-SK" smtClean="0"/>
              <a:pPr/>
              <a:t>8</a:t>
            </a:fld>
            <a:endParaRPr lang="sk-SK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>
          <a:xfrm>
            <a:off x="189470" y="4760397"/>
            <a:ext cx="6436899" cy="4827981"/>
          </a:xfrm>
        </p:spPr>
        <p:txBody>
          <a:bodyPr>
            <a:normAutofit/>
          </a:bodyPr>
          <a:lstStyle/>
          <a:p>
            <a:r>
              <a:rPr lang="sk-SK" b="1" dirty="0" smtClean="0"/>
              <a:t>V rámci riadenia projektu </a:t>
            </a:r>
            <a:r>
              <a:rPr lang="sk-SK" dirty="0" smtClean="0"/>
              <a:t>boli Štatút </a:t>
            </a:r>
            <a:r>
              <a:rPr lang="sk-SK" dirty="0"/>
              <a:t>riadiaceho výboru a Rokovací poriadok schválené NKB a nominácia členov RV ukončená </a:t>
            </a:r>
            <a:r>
              <a:rPr lang="sk-SK" dirty="0" smtClean="0"/>
              <a:t>v 06/2012.</a:t>
            </a:r>
            <a:endParaRPr lang="sk-SK" dirty="0"/>
          </a:p>
          <a:p>
            <a:r>
              <a:rPr lang="sk-SK" b="1" dirty="0"/>
              <a:t>Pre zabezpečenie </a:t>
            </a:r>
            <a:r>
              <a:rPr lang="sk-SK" b="1" dirty="0" smtClean="0"/>
              <a:t>riadenia </a:t>
            </a:r>
            <a:r>
              <a:rPr lang="sk-SK" b="1" dirty="0"/>
              <a:t>projektu</a:t>
            </a:r>
            <a:r>
              <a:rPr lang="sk-SK" dirty="0"/>
              <a:t> sa uskutočnili výberové konania a uzatvorenia </a:t>
            </a:r>
            <a:r>
              <a:rPr lang="sk-SK" dirty="0" smtClean="0"/>
              <a:t>zmlúv na pozície:</a:t>
            </a:r>
            <a:endParaRPr lang="sk-SK" dirty="0"/>
          </a:p>
          <a:p>
            <a:r>
              <a:rPr lang="sk-SK" dirty="0" smtClean="0"/>
              <a:t>Účtovník </a:t>
            </a:r>
            <a:r>
              <a:rPr lang="sk-SK" dirty="0"/>
              <a:t>projektu </a:t>
            </a:r>
            <a:r>
              <a:rPr lang="sk-SK" dirty="0" smtClean="0"/>
              <a:t>(03/2012).</a:t>
            </a:r>
          </a:p>
          <a:p>
            <a:r>
              <a:rPr lang="sk-SK" dirty="0" smtClean="0"/>
              <a:t>Administratívny asistent projektu (03/2012 a opätovne 10/2012);</a:t>
            </a:r>
            <a:endParaRPr lang="sk-SK" dirty="0"/>
          </a:p>
          <a:p>
            <a:r>
              <a:rPr lang="sk-SK" dirty="0" smtClean="0"/>
              <a:t>Manažment projektu (05/2012 a opätovne 10/2012)</a:t>
            </a:r>
            <a:endParaRPr lang="sk-SK" dirty="0"/>
          </a:p>
          <a:p>
            <a:r>
              <a:rPr lang="sk-SK" dirty="0" smtClean="0"/>
              <a:t>V</a:t>
            </a:r>
            <a:r>
              <a:rPr lang="sk-SK" dirty="0"/>
              <a:t> Stratenej sa uskutočnilo prvé zasadnutie riadiaceho </a:t>
            </a:r>
            <a:r>
              <a:rPr lang="sk-SK" dirty="0" smtClean="0"/>
              <a:t>výboru dňa 5.11.2012.</a:t>
            </a:r>
            <a:endParaRPr lang="sk-SK" dirty="0"/>
          </a:p>
          <a:p>
            <a:r>
              <a:rPr lang="sk-SK" dirty="0"/>
              <a:t> </a:t>
            </a:r>
          </a:p>
          <a:p>
            <a:r>
              <a:rPr lang="sk-SK" b="1" dirty="0" smtClean="0"/>
              <a:t>Čo sa týka aktivít súvisiacich </a:t>
            </a:r>
            <a:r>
              <a:rPr lang="sk-SK" b="1" dirty="0"/>
              <a:t>s publicitou projektu: </a:t>
            </a:r>
            <a:endParaRPr lang="sk-SK" dirty="0"/>
          </a:p>
          <a:p>
            <a:r>
              <a:rPr lang="sk-SK" dirty="0"/>
              <a:t>V súvislosti s informačnými aktivitami ŠFM v rámci konferencií v Košiciach (26.02.2012) a Bratislave (14.06.2012) zabezpečil KP prezentácie projektu. </a:t>
            </a:r>
            <a:r>
              <a:rPr lang="sk-SK" dirty="0" smtClean="0"/>
              <a:t>Uverejnil články v miestnych a regionálnych periodikách a zabezpečil informovanie verejnosti prostredníctvom svojej webovej stránky.</a:t>
            </a:r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32191-5A59-4D38-9243-D93B88AE5009}" type="slidenum">
              <a:rPr lang="sk-SK" smtClean="0"/>
              <a:pPr/>
              <a:t>9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ĺžni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ĺžni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ĺžni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ĺžni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ĺžni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ĺžni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ĺžni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ĺžni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ĺžni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D7DE72B-E9D7-4149-A45C-937F60F8B659}" type="datetimeFigureOut">
              <a:rPr lang="sk-SK" smtClean="0"/>
              <a:pPr/>
              <a:t>26. 2. 2013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FD19E05-2D93-468E-B70A-A4434BEC973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E72B-E9D7-4149-A45C-937F60F8B659}" type="datetimeFigureOut">
              <a:rPr lang="sk-SK" smtClean="0"/>
              <a:pPr/>
              <a:t>26. 2. 2013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9E05-2D93-468E-B70A-A4434BEC973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E72B-E9D7-4149-A45C-937F60F8B659}" type="datetimeFigureOut">
              <a:rPr lang="sk-SK" smtClean="0"/>
              <a:pPr/>
              <a:t>26. 2. 2013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9E05-2D93-468E-B70A-A4434BEC973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E72B-E9D7-4149-A45C-937F60F8B659}" type="datetimeFigureOut">
              <a:rPr lang="sk-SK" smtClean="0"/>
              <a:pPr/>
              <a:t>26. 2. 2013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9E05-2D93-468E-B70A-A4434BEC973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E72B-E9D7-4149-A45C-937F60F8B659}" type="datetimeFigureOut">
              <a:rPr lang="sk-SK" smtClean="0"/>
              <a:pPr/>
              <a:t>26. 2. 2013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9E05-2D93-468E-B70A-A4434BEC973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E72B-E9D7-4149-A45C-937F60F8B659}" type="datetimeFigureOut">
              <a:rPr lang="sk-SK" smtClean="0"/>
              <a:pPr/>
              <a:t>26. 2. 2013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9E05-2D93-468E-B70A-A4434BEC973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6" name="Zástupný symbol dátumu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D7DE72B-E9D7-4149-A45C-937F60F8B659}" type="datetimeFigureOut">
              <a:rPr lang="sk-SK" smtClean="0"/>
              <a:pPr/>
              <a:t>26. 2. 2013</a:t>
            </a:fld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D19E05-2D93-468E-B70A-A4434BEC973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8" name="Zástupný symbol päty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D7DE72B-E9D7-4149-A45C-937F60F8B659}" type="datetimeFigureOut">
              <a:rPr lang="sk-SK" smtClean="0"/>
              <a:pPr/>
              <a:t>26. 2. 2013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FD19E05-2D93-468E-B70A-A4434BEC973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E72B-E9D7-4149-A45C-937F60F8B659}" type="datetimeFigureOut">
              <a:rPr lang="sk-SK" smtClean="0"/>
              <a:pPr/>
              <a:t>26. 2. 2013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9E05-2D93-468E-B70A-A4434BEC973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E72B-E9D7-4149-A45C-937F60F8B659}" type="datetimeFigureOut">
              <a:rPr lang="sk-SK" smtClean="0"/>
              <a:pPr/>
              <a:t>26. 2. 2013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9E05-2D93-468E-B70A-A4434BEC973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E72B-E9D7-4149-A45C-937F60F8B659}" type="datetimeFigureOut">
              <a:rPr lang="sk-SK" smtClean="0"/>
              <a:pPr/>
              <a:t>26. 2. 2013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9E05-2D93-468E-B70A-A4434BEC973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ĺžni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ĺžni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ĺžni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ĺžni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ĺžni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ĺžni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ĺžni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ĺžni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ĺžni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ĺžni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ĺžni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ĺžni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ĺžni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D7DE72B-E9D7-4149-A45C-937F60F8B659}" type="datetimeFigureOut">
              <a:rPr lang="sk-SK" smtClean="0"/>
              <a:pPr/>
              <a:t>26. 2. 2013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sk-SK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FD19E05-2D93-468E-B70A-A4434BEC973D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1520" y="332657"/>
            <a:ext cx="8602216" cy="2736304"/>
          </a:xfrm>
        </p:spPr>
        <p:txBody>
          <a:bodyPr>
            <a:normAutofit/>
          </a:bodyPr>
          <a:lstStyle/>
          <a:p>
            <a:pPr algn="ctr"/>
            <a:r>
              <a:rPr lang="sk-SK" sz="3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Ciele a očakávané výsledky projektu</a:t>
            </a:r>
            <a:r>
              <a:rPr lang="sk-SK" sz="3000" dirty="0" smtClean="0"/>
              <a:t/>
            </a:r>
            <a:br>
              <a:rPr lang="sk-SK" sz="3000" dirty="0" smtClean="0"/>
            </a:br>
            <a:r>
              <a:rPr lang="sk-SK" sz="3000" dirty="0" smtClean="0"/>
              <a:t/>
            </a:r>
            <a:br>
              <a:rPr lang="sk-SK" sz="3000" dirty="0" smtClean="0"/>
            </a:br>
            <a:r>
              <a:rPr lang="sk-SK" sz="3000" dirty="0" smtClean="0"/>
              <a:t>SLOVENSKÝ RAJ – </a:t>
            </a:r>
            <a:r>
              <a:rPr lang="sk-SK" sz="3000" dirty="0" err="1" smtClean="0"/>
              <a:t>Klaster</a:t>
            </a:r>
            <a:r>
              <a:rPr lang="sk-SK" sz="3000" dirty="0" smtClean="0"/>
              <a:t> cestovného ruchu NP Slovenský raj a TIC Dobšinská ľadová jaskyňa</a:t>
            </a:r>
            <a:endParaRPr lang="sk-SK" sz="3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3899938"/>
            <a:ext cx="5086672" cy="2121350"/>
          </a:xfr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endParaRPr lang="sk-SK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" name="Obrázok 3" descr="loga s nazv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4005064"/>
            <a:ext cx="4902751" cy="1908454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0" y="6309320"/>
            <a:ext cx="8496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1400" b="1" dirty="0" smtClean="0"/>
              <a:t>Mgr</a:t>
            </a:r>
            <a:r>
              <a:rPr lang="sk-SK" sz="1400" b="1" dirty="0"/>
              <a:t>. Jana </a:t>
            </a:r>
            <a:r>
              <a:rPr lang="sk-SK" sz="1400" b="1" dirty="0" err="1" smtClean="0"/>
              <a:t>Matejzelová</a:t>
            </a:r>
            <a:r>
              <a:rPr lang="sk-SK" sz="1400" b="1" dirty="0" smtClean="0"/>
              <a:t>, Hotel </a:t>
            </a:r>
            <a:r>
              <a:rPr lang="sk-SK" sz="1400" b="1" dirty="0" err="1"/>
              <a:t>Čingov</a:t>
            </a:r>
            <a:r>
              <a:rPr lang="sk-SK" sz="1400" b="1" dirty="0"/>
              <a:t>, </a:t>
            </a:r>
            <a:r>
              <a:rPr lang="sk-SK" sz="1400" b="1" dirty="0" smtClean="0"/>
              <a:t>31.1.2013</a:t>
            </a: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143000"/>
            <a:ext cx="8568952" cy="1066800"/>
          </a:xfrm>
        </p:spPr>
        <p:txBody>
          <a:bodyPr>
            <a:normAutofit/>
          </a:bodyPr>
          <a:lstStyle/>
          <a:p>
            <a:r>
              <a:rPr lang="sk-SK" dirty="0" smtClean="0"/>
              <a:t>Aktivity plánované na rok 2013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347864" y="5589240"/>
            <a:ext cx="561662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Tento Švajčiarsko-Slovenský </a:t>
            </a:r>
            <a:r>
              <a:rPr lang="sk-SK" sz="1100" dirty="0"/>
              <a:t>projekt je podporovaný prostredníctvom </a:t>
            </a:r>
            <a:r>
              <a:rPr lang="sk-SK" sz="1100" dirty="0" smtClean="0"/>
              <a:t>Programu </a:t>
            </a:r>
            <a:r>
              <a:rPr lang="sk-SK" sz="1100" dirty="0"/>
              <a:t>švajčiarsko-slovenskej spolupráce v rámci rozšírenej Európskej </a:t>
            </a:r>
            <a:r>
              <a:rPr lang="sk-SK" sz="1100" dirty="0" smtClean="0"/>
              <a:t>únie. </a:t>
            </a:r>
          </a:p>
          <a:p>
            <a:endParaRPr lang="sk-SK" sz="300" dirty="0" smtClean="0"/>
          </a:p>
          <a:p>
            <a:r>
              <a:rPr lang="sk-SK" sz="1100" dirty="0" smtClean="0"/>
              <a:t>A </a:t>
            </a:r>
            <a:r>
              <a:rPr lang="sk-SK" sz="1100" dirty="0" err="1" smtClean="0"/>
              <a:t>Swiss-Slovak</a:t>
            </a:r>
            <a:r>
              <a:rPr lang="sk-SK" sz="1100" dirty="0" smtClean="0"/>
              <a:t> </a:t>
            </a:r>
            <a:r>
              <a:rPr lang="sk-SK" sz="1100" dirty="0" err="1" smtClean="0"/>
              <a:t>project</a:t>
            </a:r>
            <a:r>
              <a:rPr lang="sk-SK" sz="1100" dirty="0" smtClean="0"/>
              <a:t> </a:t>
            </a:r>
            <a:r>
              <a:rPr lang="sk-SK" sz="1100" dirty="0" err="1" smtClean="0"/>
              <a:t>supported</a:t>
            </a:r>
            <a:r>
              <a:rPr lang="sk-SK" sz="1100" dirty="0" smtClean="0"/>
              <a:t> by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Swiss</a:t>
            </a:r>
            <a:r>
              <a:rPr lang="sk-SK" sz="1100" dirty="0" smtClean="0"/>
              <a:t> </a:t>
            </a:r>
            <a:r>
              <a:rPr lang="sk-SK" sz="1100" dirty="0" err="1" smtClean="0"/>
              <a:t>Contribution</a:t>
            </a:r>
            <a:r>
              <a:rPr lang="sk-SK" sz="1100" dirty="0" smtClean="0"/>
              <a:t> to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enlarged</a:t>
            </a:r>
            <a:r>
              <a:rPr lang="sk-SK" sz="1100" dirty="0" smtClean="0"/>
              <a:t> </a:t>
            </a:r>
            <a:r>
              <a:rPr lang="sk-SK" sz="1100" dirty="0" err="1" smtClean="0"/>
              <a:t>European</a:t>
            </a:r>
            <a:r>
              <a:rPr lang="sk-SK" sz="1100" dirty="0" smtClean="0"/>
              <a:t> </a:t>
            </a:r>
            <a:r>
              <a:rPr lang="sk-SK" sz="1100" dirty="0" err="1" smtClean="0"/>
              <a:t>Union</a:t>
            </a:r>
            <a:r>
              <a:rPr lang="sk-SK" sz="1100" dirty="0" smtClean="0"/>
              <a:t>.</a:t>
            </a:r>
          </a:p>
          <a:p>
            <a:endParaRPr lang="sk-SK" sz="300" dirty="0" smtClean="0"/>
          </a:p>
          <a:p>
            <a:r>
              <a:rPr lang="sk-SK" sz="1200" i="1" dirty="0" err="1" smtClean="0"/>
              <a:t>www.swiss-contribution.sk</a:t>
            </a:r>
            <a:endParaRPr lang="sk-SK" sz="1200" i="1" dirty="0"/>
          </a:p>
        </p:txBody>
      </p:sp>
      <p:pic>
        <p:nvPicPr>
          <p:cNvPr id="6" name="Obrázok 5" descr="loga s nazv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5517232"/>
            <a:ext cx="2926035" cy="1138993"/>
          </a:xfrm>
          <a:prstGeom prst="rect">
            <a:avLst/>
          </a:prstGeom>
        </p:spPr>
      </p:pic>
      <p:sp>
        <p:nvSpPr>
          <p:cNvPr id="8" name="Zástupný symbol obsahu 2"/>
          <p:cNvSpPr txBox="1">
            <a:spLocks/>
          </p:cNvSpPr>
          <p:nvPr/>
        </p:nvSpPr>
        <p:spPr>
          <a:xfrm>
            <a:off x="179512" y="2401824"/>
            <a:ext cx="8865368" cy="311540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Wingdings" pitchFamily="2" charset="2"/>
              <a:buChar char="ü"/>
            </a:pPr>
            <a:r>
              <a:rPr lang="sk-SK" sz="2400" dirty="0" smtClean="0"/>
              <a:t>riadenie projektu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Wingdings" pitchFamily="2" charset="2"/>
              <a:buChar char="ü"/>
            </a:pPr>
            <a:r>
              <a:rPr lang="sk-SK" sz="2400" dirty="0" smtClean="0"/>
              <a:t>č</a:t>
            </a:r>
            <a:r>
              <a:rPr lang="sk-SK" sz="2400" noProof="0" dirty="0" err="1" smtClean="0"/>
              <a:t>innosť</a:t>
            </a:r>
            <a:r>
              <a:rPr lang="sk-SK" sz="2400" noProof="0" dirty="0" smtClean="0"/>
              <a:t>  OOCR Slovenský raj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Wingdings" pitchFamily="2" charset="2"/>
              <a:buChar char="ü"/>
            </a:pPr>
            <a:r>
              <a:rPr lang="sk-SK" sz="2400" noProof="0" dirty="0" smtClean="0"/>
              <a:t>výberové konania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Wingdings" pitchFamily="2" charset="2"/>
              <a:buChar char="ü"/>
            </a:pPr>
            <a:r>
              <a:rPr kumimoji="0" lang="sk-SK" sz="2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Expertízny manuál v oblasti </a:t>
            </a:r>
            <a:r>
              <a:rPr kumimoji="0" lang="sk-SK" sz="24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destinačného</a:t>
            </a:r>
            <a:r>
              <a:rPr kumimoji="0" lang="sk-SK" sz="2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manažmentu a Stratégi</a:t>
            </a:r>
            <a:r>
              <a:rPr lang="sk-SK" sz="2400" dirty="0" smtClean="0"/>
              <a:t>a </a:t>
            </a:r>
            <a:r>
              <a:rPr kumimoji="0" lang="sk-SK" sz="2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akčný plán </a:t>
            </a:r>
            <a:r>
              <a:rPr kumimoji="0" lang="sk-SK" sz="24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trvaloudržateľného</a:t>
            </a:r>
            <a:r>
              <a:rPr kumimoji="0" lang="sk-SK" sz="2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rozvoja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Wingdings" pitchFamily="2" charset="2"/>
              <a:buChar char="ü"/>
            </a:pPr>
            <a:r>
              <a:rPr lang="sk-SK" sz="2400" dirty="0" smtClean="0"/>
              <a:t>ú</a:t>
            </a:r>
            <a:r>
              <a:rPr kumimoji="0" lang="sk-SK" sz="2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vodná odborná konferencia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Wingdings" pitchFamily="2" charset="2"/>
              <a:buChar char="ü"/>
            </a:pPr>
            <a:r>
              <a:rPr lang="sk-SK" sz="2400" baseline="0" noProof="0" dirty="0" smtClean="0"/>
              <a:t>školenia</a:t>
            </a:r>
            <a:endParaRPr kumimoji="0" lang="sk-SK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" pitchFamily="2" charset="2"/>
              <a:buChar char="ü"/>
              <a:tabLst/>
              <a:defRPr/>
            </a:pPr>
            <a:endParaRPr kumimoji="0" lang="sk-SK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143000"/>
            <a:ext cx="8568952" cy="1066800"/>
          </a:xfrm>
        </p:spPr>
        <p:txBody>
          <a:bodyPr>
            <a:normAutofit/>
          </a:bodyPr>
          <a:lstStyle/>
          <a:p>
            <a:r>
              <a:rPr lang="sk-SK" dirty="0" smtClean="0"/>
              <a:t>Aktivity plánované na rok 2013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347864" y="5589240"/>
            <a:ext cx="561662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Tento Švajčiarsko-Slovenský </a:t>
            </a:r>
            <a:r>
              <a:rPr lang="sk-SK" sz="1100" dirty="0"/>
              <a:t>projekt je podporovaný prostredníctvom </a:t>
            </a:r>
            <a:r>
              <a:rPr lang="sk-SK" sz="1100" dirty="0" smtClean="0"/>
              <a:t>Programu </a:t>
            </a:r>
            <a:r>
              <a:rPr lang="sk-SK" sz="1100" dirty="0"/>
              <a:t>švajčiarsko-slovenskej spolupráce v rámci rozšírenej Európskej </a:t>
            </a:r>
            <a:r>
              <a:rPr lang="sk-SK" sz="1100" dirty="0" smtClean="0"/>
              <a:t>únie. </a:t>
            </a:r>
          </a:p>
          <a:p>
            <a:endParaRPr lang="sk-SK" sz="300" dirty="0" smtClean="0"/>
          </a:p>
          <a:p>
            <a:r>
              <a:rPr lang="sk-SK" sz="1100" dirty="0" smtClean="0"/>
              <a:t>A </a:t>
            </a:r>
            <a:r>
              <a:rPr lang="sk-SK" sz="1100" dirty="0" err="1" smtClean="0"/>
              <a:t>Swiss-Slovak</a:t>
            </a:r>
            <a:r>
              <a:rPr lang="sk-SK" sz="1100" dirty="0" smtClean="0"/>
              <a:t> </a:t>
            </a:r>
            <a:r>
              <a:rPr lang="sk-SK" sz="1100" dirty="0" err="1" smtClean="0"/>
              <a:t>project</a:t>
            </a:r>
            <a:r>
              <a:rPr lang="sk-SK" sz="1100" dirty="0" smtClean="0"/>
              <a:t> </a:t>
            </a:r>
            <a:r>
              <a:rPr lang="sk-SK" sz="1100" dirty="0" err="1" smtClean="0"/>
              <a:t>supported</a:t>
            </a:r>
            <a:r>
              <a:rPr lang="sk-SK" sz="1100" dirty="0" smtClean="0"/>
              <a:t> by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Swiss</a:t>
            </a:r>
            <a:r>
              <a:rPr lang="sk-SK" sz="1100" dirty="0" smtClean="0"/>
              <a:t> </a:t>
            </a:r>
            <a:r>
              <a:rPr lang="sk-SK" sz="1100" dirty="0" err="1" smtClean="0"/>
              <a:t>Contribution</a:t>
            </a:r>
            <a:r>
              <a:rPr lang="sk-SK" sz="1100" dirty="0" smtClean="0"/>
              <a:t> to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enlarged</a:t>
            </a:r>
            <a:r>
              <a:rPr lang="sk-SK" sz="1100" dirty="0" smtClean="0"/>
              <a:t> </a:t>
            </a:r>
            <a:r>
              <a:rPr lang="sk-SK" sz="1100" dirty="0" err="1" smtClean="0"/>
              <a:t>European</a:t>
            </a:r>
            <a:r>
              <a:rPr lang="sk-SK" sz="1100" dirty="0" smtClean="0"/>
              <a:t> </a:t>
            </a:r>
            <a:r>
              <a:rPr lang="sk-SK" sz="1100" dirty="0" err="1" smtClean="0"/>
              <a:t>Union</a:t>
            </a:r>
            <a:r>
              <a:rPr lang="sk-SK" sz="1100" dirty="0" smtClean="0"/>
              <a:t>.</a:t>
            </a:r>
          </a:p>
          <a:p>
            <a:endParaRPr lang="sk-SK" sz="300" dirty="0" smtClean="0"/>
          </a:p>
          <a:p>
            <a:r>
              <a:rPr lang="sk-SK" sz="1200" i="1" dirty="0" err="1" smtClean="0"/>
              <a:t>www.swiss-contribution.sk</a:t>
            </a:r>
            <a:endParaRPr lang="sk-SK" sz="1200" i="1" dirty="0"/>
          </a:p>
        </p:txBody>
      </p:sp>
      <p:pic>
        <p:nvPicPr>
          <p:cNvPr id="6" name="Obrázok 5" descr="loga s nazv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5517232"/>
            <a:ext cx="2926035" cy="1138993"/>
          </a:xfrm>
          <a:prstGeom prst="rect">
            <a:avLst/>
          </a:prstGeom>
        </p:spPr>
      </p:pic>
      <p:sp>
        <p:nvSpPr>
          <p:cNvPr id="8" name="Zástupný symbol obsahu 2"/>
          <p:cNvSpPr txBox="1">
            <a:spLocks/>
          </p:cNvSpPr>
          <p:nvPr/>
        </p:nvSpPr>
        <p:spPr>
          <a:xfrm>
            <a:off x="179512" y="2401824"/>
            <a:ext cx="8865368" cy="311540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Wingdings" pitchFamily="2" charset="2"/>
              <a:buChar char="ü"/>
            </a:pPr>
            <a:r>
              <a:rPr lang="sk-SK" sz="2400" dirty="0" smtClean="0"/>
              <a:t>aktivity: Tvorba značky, 3D </a:t>
            </a:r>
            <a:r>
              <a:rPr lang="sk-SK" sz="2400" dirty="0" err="1" smtClean="0"/>
              <a:t>webstránka</a:t>
            </a:r>
            <a:r>
              <a:rPr lang="sk-SK" sz="2400" dirty="0" smtClean="0"/>
              <a:t> a Rezervačný systém 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Wingdings" pitchFamily="2" charset="2"/>
              <a:buChar char="ü"/>
            </a:pPr>
            <a:r>
              <a:rPr lang="sk-SK" sz="2400" dirty="0" smtClean="0"/>
              <a:t>Publicita (propagácia)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Wingdings" pitchFamily="2" charset="2"/>
              <a:buChar char="ü"/>
            </a:pPr>
            <a:r>
              <a:rPr lang="sk-SK" sz="2400" dirty="0" smtClean="0"/>
              <a:t>z</a:t>
            </a:r>
            <a:r>
              <a:rPr kumimoji="0" lang="sk-SK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ahájenie</a:t>
            </a: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prác na obnove turistického značenia a revitalizácie</a:t>
            </a:r>
            <a:r>
              <a:rPr kumimoji="0" lang="sk-SK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vybraných turistických lokalít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Wingdings" pitchFamily="2" charset="2"/>
              <a:buChar char="ü"/>
            </a:pPr>
            <a:r>
              <a:rPr lang="sk-SK" sz="2400" dirty="0" smtClean="0"/>
              <a:t>z</a:t>
            </a:r>
            <a:r>
              <a:rPr lang="sk-SK" sz="2400" noProof="0" dirty="0" err="1" smtClean="0"/>
              <a:t>ahájenie</a:t>
            </a:r>
            <a:r>
              <a:rPr lang="sk-SK" sz="2400" noProof="0" dirty="0" smtClean="0"/>
              <a:t> výstavby/rekonštrukcie objektu TIC Dobšinská Ľadová Jaskyňa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568952" cy="1066800"/>
          </a:xfrm>
        </p:spPr>
        <p:txBody>
          <a:bodyPr>
            <a:normAutofit/>
          </a:bodyPr>
          <a:lstStyle/>
          <a:p>
            <a:pPr algn="ctr"/>
            <a:r>
              <a:rPr lang="sk-SK" dirty="0" smtClean="0"/>
              <a:t>Ďakujem za pozornosť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347864" y="5589240"/>
            <a:ext cx="561662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Tento Švajčiarsko-Slovenský </a:t>
            </a:r>
            <a:r>
              <a:rPr lang="sk-SK" sz="1100" dirty="0"/>
              <a:t>projekt je podporovaný prostredníctvom </a:t>
            </a:r>
            <a:r>
              <a:rPr lang="sk-SK" sz="1100" dirty="0" smtClean="0"/>
              <a:t>Programu </a:t>
            </a:r>
            <a:r>
              <a:rPr lang="sk-SK" sz="1100" dirty="0"/>
              <a:t>švajčiarsko-slovenskej spolupráce v rámci rozšírenej Európskej </a:t>
            </a:r>
            <a:r>
              <a:rPr lang="sk-SK" sz="1100" dirty="0" smtClean="0"/>
              <a:t>únie. </a:t>
            </a:r>
          </a:p>
          <a:p>
            <a:endParaRPr lang="sk-SK" sz="300" dirty="0" smtClean="0"/>
          </a:p>
          <a:p>
            <a:r>
              <a:rPr lang="sk-SK" sz="1100" dirty="0" smtClean="0"/>
              <a:t>A </a:t>
            </a:r>
            <a:r>
              <a:rPr lang="sk-SK" sz="1100" dirty="0" err="1" smtClean="0"/>
              <a:t>Swiss-Slovak</a:t>
            </a:r>
            <a:r>
              <a:rPr lang="sk-SK" sz="1100" dirty="0" smtClean="0"/>
              <a:t> </a:t>
            </a:r>
            <a:r>
              <a:rPr lang="sk-SK" sz="1100" dirty="0" err="1" smtClean="0"/>
              <a:t>project</a:t>
            </a:r>
            <a:r>
              <a:rPr lang="sk-SK" sz="1100" dirty="0" smtClean="0"/>
              <a:t> </a:t>
            </a:r>
            <a:r>
              <a:rPr lang="sk-SK" sz="1100" dirty="0" err="1" smtClean="0"/>
              <a:t>supported</a:t>
            </a:r>
            <a:r>
              <a:rPr lang="sk-SK" sz="1100" dirty="0" smtClean="0"/>
              <a:t> by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Swiss</a:t>
            </a:r>
            <a:r>
              <a:rPr lang="sk-SK" sz="1100" dirty="0" smtClean="0"/>
              <a:t> </a:t>
            </a:r>
            <a:r>
              <a:rPr lang="sk-SK" sz="1100" dirty="0" err="1" smtClean="0"/>
              <a:t>Contribution</a:t>
            </a:r>
            <a:r>
              <a:rPr lang="sk-SK" sz="1100" dirty="0" smtClean="0"/>
              <a:t> to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enlarged</a:t>
            </a:r>
            <a:r>
              <a:rPr lang="sk-SK" sz="1100" dirty="0" smtClean="0"/>
              <a:t> </a:t>
            </a:r>
            <a:r>
              <a:rPr lang="sk-SK" sz="1100" dirty="0" err="1" smtClean="0"/>
              <a:t>European</a:t>
            </a:r>
            <a:r>
              <a:rPr lang="sk-SK" sz="1100" dirty="0" smtClean="0"/>
              <a:t> </a:t>
            </a:r>
            <a:r>
              <a:rPr lang="sk-SK" sz="1100" dirty="0" err="1" smtClean="0"/>
              <a:t>Union</a:t>
            </a:r>
            <a:r>
              <a:rPr lang="sk-SK" sz="1100" dirty="0" smtClean="0"/>
              <a:t>.</a:t>
            </a:r>
          </a:p>
          <a:p>
            <a:endParaRPr lang="sk-SK" sz="300" dirty="0" smtClean="0"/>
          </a:p>
          <a:p>
            <a:r>
              <a:rPr lang="sk-SK" sz="1200" i="1" dirty="0" err="1" smtClean="0"/>
              <a:t>www.swiss-contribution.sk</a:t>
            </a:r>
            <a:endParaRPr lang="sk-SK" sz="1200" i="1" dirty="0"/>
          </a:p>
        </p:txBody>
      </p:sp>
      <p:pic>
        <p:nvPicPr>
          <p:cNvPr id="6" name="Obrázok 5" descr="loga s nazv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5517232"/>
            <a:ext cx="2926035" cy="11389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143000"/>
            <a:ext cx="8568952" cy="1066800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Stručné informácie o projekte v číslach: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Počet partnerov projektu: 3</a:t>
            </a:r>
          </a:p>
          <a:p>
            <a:pPr>
              <a:buNone/>
            </a:pPr>
            <a:r>
              <a:rPr lang="sk-SK" dirty="0" smtClean="0"/>
              <a:t>Počet aktivít projektu: 6</a:t>
            </a:r>
          </a:p>
          <a:p>
            <a:pPr>
              <a:buNone/>
            </a:pPr>
            <a:r>
              <a:rPr lang="sk-SK" dirty="0" smtClean="0"/>
              <a:t>Celkový rozpočet projektu: 1 126 819€</a:t>
            </a:r>
          </a:p>
          <a:p>
            <a:pPr>
              <a:buNone/>
            </a:pPr>
            <a:r>
              <a:rPr lang="sk-SK" dirty="0" smtClean="0"/>
              <a:t>Aktuálny počet pracovníkov v projekte: 9</a:t>
            </a:r>
          </a:p>
          <a:p>
            <a:pPr>
              <a:buNone/>
            </a:pPr>
            <a:r>
              <a:rPr lang="sk-SK" dirty="0" smtClean="0"/>
              <a:t>Plánovaný počet pracovníkov v projekte: 16</a:t>
            </a:r>
          </a:p>
          <a:p>
            <a:pPr>
              <a:buNone/>
            </a:pPr>
            <a:r>
              <a:rPr lang="sk-SK" dirty="0" smtClean="0"/>
              <a:t>Počet mesiacov na realizáciu projektu: 30</a:t>
            </a:r>
          </a:p>
          <a:p>
            <a:pPr>
              <a:buNone/>
            </a:pPr>
            <a:endParaRPr lang="sk-SK" dirty="0"/>
          </a:p>
        </p:txBody>
      </p:sp>
      <p:pic>
        <p:nvPicPr>
          <p:cNvPr id="6" name="Obrázok 5" descr="loga s nazv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5517232"/>
            <a:ext cx="2926035" cy="1138993"/>
          </a:xfrm>
          <a:prstGeom prst="rect">
            <a:avLst/>
          </a:prstGeom>
        </p:spPr>
      </p:pic>
      <p:sp>
        <p:nvSpPr>
          <p:cNvPr id="7" name="BlokTextu 6"/>
          <p:cNvSpPr txBox="1"/>
          <p:nvPr/>
        </p:nvSpPr>
        <p:spPr>
          <a:xfrm>
            <a:off x="3347864" y="5589240"/>
            <a:ext cx="561662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Tento Švajčiarsko-Slovenský </a:t>
            </a:r>
            <a:r>
              <a:rPr lang="sk-SK" sz="1100" dirty="0"/>
              <a:t>projekt je podporovaný prostredníctvom </a:t>
            </a:r>
            <a:r>
              <a:rPr lang="sk-SK" sz="1100" dirty="0" smtClean="0"/>
              <a:t>Programu </a:t>
            </a:r>
            <a:r>
              <a:rPr lang="sk-SK" sz="1100" dirty="0"/>
              <a:t>švajčiarsko-slovenskej spolupráce v rámci rozšírenej Európskej </a:t>
            </a:r>
            <a:r>
              <a:rPr lang="sk-SK" sz="1100" dirty="0" smtClean="0"/>
              <a:t>únie. </a:t>
            </a:r>
          </a:p>
          <a:p>
            <a:endParaRPr lang="sk-SK" sz="300" dirty="0" smtClean="0"/>
          </a:p>
          <a:p>
            <a:r>
              <a:rPr lang="sk-SK" sz="1100" dirty="0" smtClean="0"/>
              <a:t>A </a:t>
            </a:r>
            <a:r>
              <a:rPr lang="sk-SK" sz="1100" dirty="0" err="1" smtClean="0"/>
              <a:t>Swiss-Slovak</a:t>
            </a:r>
            <a:r>
              <a:rPr lang="sk-SK" sz="1100" dirty="0" smtClean="0"/>
              <a:t> </a:t>
            </a:r>
            <a:r>
              <a:rPr lang="sk-SK" sz="1100" dirty="0" err="1" smtClean="0"/>
              <a:t>project</a:t>
            </a:r>
            <a:r>
              <a:rPr lang="sk-SK" sz="1100" dirty="0" smtClean="0"/>
              <a:t> </a:t>
            </a:r>
            <a:r>
              <a:rPr lang="sk-SK" sz="1100" dirty="0" err="1" smtClean="0"/>
              <a:t>supported</a:t>
            </a:r>
            <a:r>
              <a:rPr lang="sk-SK" sz="1100" dirty="0" smtClean="0"/>
              <a:t> by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Swiss</a:t>
            </a:r>
            <a:r>
              <a:rPr lang="sk-SK" sz="1100" dirty="0" smtClean="0"/>
              <a:t> </a:t>
            </a:r>
            <a:r>
              <a:rPr lang="sk-SK" sz="1100" dirty="0" err="1" smtClean="0"/>
              <a:t>Contribution</a:t>
            </a:r>
            <a:r>
              <a:rPr lang="sk-SK" sz="1100" dirty="0" smtClean="0"/>
              <a:t> to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enlarged</a:t>
            </a:r>
            <a:r>
              <a:rPr lang="sk-SK" sz="1100" dirty="0" smtClean="0"/>
              <a:t> </a:t>
            </a:r>
            <a:r>
              <a:rPr lang="sk-SK" sz="1100" dirty="0" err="1" smtClean="0"/>
              <a:t>European</a:t>
            </a:r>
            <a:r>
              <a:rPr lang="sk-SK" sz="1100" dirty="0" smtClean="0"/>
              <a:t> </a:t>
            </a:r>
            <a:r>
              <a:rPr lang="sk-SK" sz="1100" dirty="0" err="1" smtClean="0"/>
              <a:t>Union</a:t>
            </a:r>
            <a:r>
              <a:rPr lang="sk-SK" sz="1100" dirty="0" smtClean="0"/>
              <a:t>.</a:t>
            </a:r>
          </a:p>
          <a:p>
            <a:endParaRPr lang="sk-SK" sz="300" dirty="0" smtClean="0"/>
          </a:p>
          <a:p>
            <a:r>
              <a:rPr lang="sk-SK" sz="1200" i="1" dirty="0" err="1" smtClean="0"/>
              <a:t>www.swiss-contribution.sk</a:t>
            </a:r>
            <a:endParaRPr lang="sk-SK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143000"/>
            <a:ext cx="8568952" cy="1066800"/>
          </a:xfrm>
        </p:spPr>
        <p:txBody>
          <a:bodyPr>
            <a:normAutofit/>
          </a:bodyPr>
          <a:lstStyle/>
          <a:p>
            <a:r>
              <a:rPr lang="sk-SK" dirty="0" smtClean="0"/>
              <a:t>Očakávané ciele a výsledky projektu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512" y="2249424"/>
            <a:ext cx="8712968" cy="4325112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sk-SK" sz="2400" dirty="0" smtClean="0"/>
              <a:t>Založenie združenia cestovného ruchu Slovenský raj</a:t>
            </a:r>
          </a:p>
          <a:p>
            <a:pPr>
              <a:buFont typeface="Wingdings" pitchFamily="2" charset="2"/>
              <a:buChar char="ü"/>
            </a:pPr>
            <a:r>
              <a:rPr lang="sk-SK" sz="2400" dirty="0" smtClean="0"/>
              <a:t>Vypracovanie Stratégie a akčného plánu </a:t>
            </a:r>
            <a:r>
              <a:rPr lang="sk-SK" sz="2400" dirty="0" err="1" smtClean="0"/>
              <a:t>trvaloudržateľného</a:t>
            </a:r>
            <a:r>
              <a:rPr lang="sk-SK" sz="2400" dirty="0" smtClean="0"/>
              <a:t> rozvoja a Expertízny manuál v oblasti </a:t>
            </a:r>
            <a:r>
              <a:rPr lang="sk-SK" sz="2400" dirty="0" err="1" smtClean="0"/>
              <a:t>destinačného</a:t>
            </a:r>
            <a:r>
              <a:rPr lang="sk-SK" sz="2400" dirty="0" smtClean="0"/>
              <a:t> manažmentu</a:t>
            </a:r>
          </a:p>
          <a:p>
            <a:pPr>
              <a:buFont typeface="Wingdings" pitchFamily="2" charset="2"/>
              <a:buChar char="ü"/>
            </a:pPr>
            <a:r>
              <a:rPr lang="sk-SK" sz="2400" dirty="0" smtClean="0"/>
              <a:t>Vytvorenie </a:t>
            </a:r>
            <a:r>
              <a:rPr lang="sk-SK" sz="2400" dirty="0" err="1" smtClean="0"/>
              <a:t>webstránky</a:t>
            </a:r>
            <a:r>
              <a:rPr lang="sk-SK" sz="2400" dirty="0" smtClean="0"/>
              <a:t>, značky a loga združenia, marketingových a propagačných materiálov</a:t>
            </a:r>
          </a:p>
          <a:p>
            <a:pPr>
              <a:buFont typeface="Wingdings" pitchFamily="2" charset="2"/>
              <a:buChar char="ü"/>
            </a:pPr>
            <a:r>
              <a:rPr lang="sk-SK" sz="2400" dirty="0" smtClean="0"/>
              <a:t>Rezervačný systém vrátane karty zliav</a:t>
            </a:r>
          </a:p>
          <a:p>
            <a:pPr>
              <a:buNone/>
            </a:pPr>
            <a:endParaRPr lang="sk-SK" dirty="0"/>
          </a:p>
        </p:txBody>
      </p:sp>
      <p:pic>
        <p:nvPicPr>
          <p:cNvPr id="6" name="Obrázok 5" descr="loga s nazv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5517232"/>
            <a:ext cx="2926035" cy="1138993"/>
          </a:xfrm>
          <a:prstGeom prst="rect">
            <a:avLst/>
          </a:prstGeom>
        </p:spPr>
      </p:pic>
      <p:sp>
        <p:nvSpPr>
          <p:cNvPr id="7" name="BlokTextu 6"/>
          <p:cNvSpPr txBox="1"/>
          <p:nvPr/>
        </p:nvSpPr>
        <p:spPr>
          <a:xfrm>
            <a:off x="3347864" y="5589240"/>
            <a:ext cx="561662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Tento Švajčiarsko-Slovenský </a:t>
            </a:r>
            <a:r>
              <a:rPr lang="sk-SK" sz="1100" dirty="0"/>
              <a:t>projekt je podporovaný prostredníctvom </a:t>
            </a:r>
            <a:r>
              <a:rPr lang="sk-SK" sz="1100" dirty="0" smtClean="0"/>
              <a:t>Programu </a:t>
            </a:r>
            <a:r>
              <a:rPr lang="sk-SK" sz="1100" dirty="0"/>
              <a:t>švajčiarsko-slovenskej spolupráce v rámci rozšírenej Európskej </a:t>
            </a:r>
            <a:r>
              <a:rPr lang="sk-SK" sz="1100" dirty="0" smtClean="0"/>
              <a:t>únie. </a:t>
            </a:r>
          </a:p>
          <a:p>
            <a:endParaRPr lang="sk-SK" sz="300" dirty="0" smtClean="0"/>
          </a:p>
          <a:p>
            <a:r>
              <a:rPr lang="sk-SK" sz="1100" dirty="0" smtClean="0"/>
              <a:t>A </a:t>
            </a:r>
            <a:r>
              <a:rPr lang="sk-SK" sz="1100" dirty="0" err="1" smtClean="0"/>
              <a:t>Swiss-Slovak</a:t>
            </a:r>
            <a:r>
              <a:rPr lang="sk-SK" sz="1100" dirty="0" smtClean="0"/>
              <a:t> </a:t>
            </a:r>
            <a:r>
              <a:rPr lang="sk-SK" sz="1100" dirty="0" err="1" smtClean="0"/>
              <a:t>project</a:t>
            </a:r>
            <a:r>
              <a:rPr lang="sk-SK" sz="1100" dirty="0" smtClean="0"/>
              <a:t> </a:t>
            </a:r>
            <a:r>
              <a:rPr lang="sk-SK" sz="1100" dirty="0" err="1" smtClean="0"/>
              <a:t>supported</a:t>
            </a:r>
            <a:r>
              <a:rPr lang="sk-SK" sz="1100" dirty="0" smtClean="0"/>
              <a:t> by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Swiss</a:t>
            </a:r>
            <a:r>
              <a:rPr lang="sk-SK" sz="1100" dirty="0" smtClean="0"/>
              <a:t> </a:t>
            </a:r>
            <a:r>
              <a:rPr lang="sk-SK" sz="1100" dirty="0" err="1" smtClean="0"/>
              <a:t>Contribution</a:t>
            </a:r>
            <a:r>
              <a:rPr lang="sk-SK" sz="1100" dirty="0" smtClean="0"/>
              <a:t> to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enlarged</a:t>
            </a:r>
            <a:r>
              <a:rPr lang="sk-SK" sz="1100" dirty="0" smtClean="0"/>
              <a:t> </a:t>
            </a:r>
            <a:r>
              <a:rPr lang="sk-SK" sz="1100" dirty="0" err="1" smtClean="0"/>
              <a:t>European</a:t>
            </a:r>
            <a:r>
              <a:rPr lang="sk-SK" sz="1100" dirty="0" smtClean="0"/>
              <a:t> </a:t>
            </a:r>
            <a:r>
              <a:rPr lang="sk-SK" sz="1100" dirty="0" err="1" smtClean="0"/>
              <a:t>Union</a:t>
            </a:r>
            <a:r>
              <a:rPr lang="sk-SK" sz="1100" dirty="0" smtClean="0"/>
              <a:t>.</a:t>
            </a:r>
          </a:p>
          <a:p>
            <a:endParaRPr lang="sk-SK" sz="300" dirty="0" smtClean="0"/>
          </a:p>
          <a:p>
            <a:r>
              <a:rPr lang="sk-SK" sz="1200" i="1" dirty="0" err="1" smtClean="0"/>
              <a:t>www.swiss-contribution.sk</a:t>
            </a:r>
            <a:endParaRPr lang="sk-SK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143000"/>
            <a:ext cx="8568952" cy="1066800"/>
          </a:xfrm>
        </p:spPr>
        <p:txBody>
          <a:bodyPr>
            <a:normAutofit/>
          </a:bodyPr>
          <a:lstStyle/>
          <a:p>
            <a:r>
              <a:rPr lang="sk-SK" dirty="0" smtClean="0"/>
              <a:t>Očakávané ciele a výsledky projektu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512" y="2249424"/>
            <a:ext cx="8712968" cy="4325112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sk-SK" sz="2400" dirty="0" smtClean="0"/>
              <a:t>65 školení pre 1440 účastníkov</a:t>
            </a:r>
          </a:p>
          <a:p>
            <a:pPr>
              <a:buFont typeface="Wingdings" pitchFamily="2" charset="2"/>
              <a:buChar char="ü"/>
            </a:pPr>
            <a:r>
              <a:rPr lang="sk-SK" sz="2400" dirty="0" smtClean="0"/>
              <a:t>uvedenie do prevádzky TIC Stratená – Dobšinská Ľadová Jaskyňa</a:t>
            </a:r>
          </a:p>
          <a:p>
            <a:pPr>
              <a:buFont typeface="Wingdings" pitchFamily="2" charset="2"/>
              <a:buChar char="ü"/>
            </a:pPr>
            <a:r>
              <a:rPr lang="sk-SK" sz="2400" dirty="0" smtClean="0"/>
              <a:t>obnova značenia 300 km značených turistických trás, </a:t>
            </a:r>
            <a:r>
              <a:rPr lang="sk-SK" sz="2400" dirty="0" err="1" smtClean="0"/>
              <a:t>stupačiek</a:t>
            </a:r>
            <a:r>
              <a:rPr lang="sk-SK" sz="2400" dirty="0" smtClean="0"/>
              <a:t>, rebríkov a lávok</a:t>
            </a:r>
          </a:p>
          <a:p>
            <a:pPr>
              <a:buFont typeface="Wingdings" pitchFamily="2" charset="2"/>
              <a:buChar char="ü"/>
            </a:pPr>
            <a:r>
              <a:rPr lang="sk-SK" sz="2400" dirty="0" smtClean="0"/>
              <a:t>zahájenie rekonštrukcie/výstavby 5 nástupných centier Slovenského raja</a:t>
            </a:r>
          </a:p>
          <a:p>
            <a:pPr>
              <a:buNone/>
            </a:pPr>
            <a:endParaRPr lang="sk-SK" dirty="0"/>
          </a:p>
        </p:txBody>
      </p:sp>
      <p:pic>
        <p:nvPicPr>
          <p:cNvPr id="6" name="Obrázok 5" descr="loga s nazv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5517232"/>
            <a:ext cx="2926035" cy="1138993"/>
          </a:xfrm>
          <a:prstGeom prst="rect">
            <a:avLst/>
          </a:prstGeom>
        </p:spPr>
      </p:pic>
      <p:sp>
        <p:nvSpPr>
          <p:cNvPr id="7" name="BlokTextu 6"/>
          <p:cNvSpPr txBox="1"/>
          <p:nvPr/>
        </p:nvSpPr>
        <p:spPr>
          <a:xfrm>
            <a:off x="3347864" y="5589240"/>
            <a:ext cx="561662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Tento Švajčiarsko-Slovenský </a:t>
            </a:r>
            <a:r>
              <a:rPr lang="sk-SK" sz="1100" dirty="0"/>
              <a:t>projekt je podporovaný prostredníctvom </a:t>
            </a:r>
            <a:r>
              <a:rPr lang="sk-SK" sz="1100" dirty="0" smtClean="0"/>
              <a:t>Programu </a:t>
            </a:r>
            <a:r>
              <a:rPr lang="sk-SK" sz="1100" dirty="0"/>
              <a:t>švajčiarsko-slovenskej spolupráce v rámci rozšírenej Európskej </a:t>
            </a:r>
            <a:r>
              <a:rPr lang="sk-SK" sz="1100" dirty="0" smtClean="0"/>
              <a:t>únie. </a:t>
            </a:r>
          </a:p>
          <a:p>
            <a:endParaRPr lang="sk-SK" sz="300" dirty="0" smtClean="0"/>
          </a:p>
          <a:p>
            <a:r>
              <a:rPr lang="sk-SK" sz="1100" dirty="0" smtClean="0"/>
              <a:t>A </a:t>
            </a:r>
            <a:r>
              <a:rPr lang="sk-SK" sz="1100" dirty="0" err="1" smtClean="0"/>
              <a:t>Swiss-Slovak</a:t>
            </a:r>
            <a:r>
              <a:rPr lang="sk-SK" sz="1100" dirty="0" smtClean="0"/>
              <a:t> </a:t>
            </a:r>
            <a:r>
              <a:rPr lang="sk-SK" sz="1100" dirty="0" err="1" smtClean="0"/>
              <a:t>project</a:t>
            </a:r>
            <a:r>
              <a:rPr lang="sk-SK" sz="1100" dirty="0" smtClean="0"/>
              <a:t> </a:t>
            </a:r>
            <a:r>
              <a:rPr lang="sk-SK" sz="1100" dirty="0" err="1" smtClean="0"/>
              <a:t>supported</a:t>
            </a:r>
            <a:r>
              <a:rPr lang="sk-SK" sz="1100" dirty="0" smtClean="0"/>
              <a:t> by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Swiss</a:t>
            </a:r>
            <a:r>
              <a:rPr lang="sk-SK" sz="1100" dirty="0" smtClean="0"/>
              <a:t> </a:t>
            </a:r>
            <a:r>
              <a:rPr lang="sk-SK" sz="1100" dirty="0" err="1" smtClean="0"/>
              <a:t>Contribution</a:t>
            </a:r>
            <a:r>
              <a:rPr lang="sk-SK" sz="1100" dirty="0" smtClean="0"/>
              <a:t> to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enlarged</a:t>
            </a:r>
            <a:r>
              <a:rPr lang="sk-SK" sz="1100" dirty="0" smtClean="0"/>
              <a:t> </a:t>
            </a:r>
            <a:r>
              <a:rPr lang="sk-SK" sz="1100" dirty="0" err="1" smtClean="0"/>
              <a:t>European</a:t>
            </a:r>
            <a:r>
              <a:rPr lang="sk-SK" sz="1100" dirty="0" smtClean="0"/>
              <a:t> </a:t>
            </a:r>
            <a:r>
              <a:rPr lang="sk-SK" sz="1100" dirty="0" err="1" smtClean="0"/>
              <a:t>Union</a:t>
            </a:r>
            <a:r>
              <a:rPr lang="sk-SK" sz="1100" dirty="0" smtClean="0"/>
              <a:t>.</a:t>
            </a:r>
          </a:p>
          <a:p>
            <a:endParaRPr lang="sk-SK" sz="300" dirty="0" smtClean="0"/>
          </a:p>
          <a:p>
            <a:r>
              <a:rPr lang="sk-SK" sz="1200" i="1" dirty="0" err="1" smtClean="0"/>
              <a:t>www.swiss-contribution.sk</a:t>
            </a:r>
            <a:endParaRPr lang="sk-SK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143000"/>
            <a:ext cx="8568952" cy="1066800"/>
          </a:xfrm>
        </p:spPr>
        <p:txBody>
          <a:bodyPr>
            <a:normAutofit/>
          </a:bodyPr>
          <a:lstStyle/>
          <a:p>
            <a:r>
              <a:rPr lang="sk-SK" dirty="0" smtClean="0"/>
              <a:t>Celkové ciele projektu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512" y="2249424"/>
            <a:ext cx="8712968" cy="4325112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sk-SK" sz="2400" dirty="0" smtClean="0"/>
              <a:t>Zvýšenie počtu obyvateľov miest a obcí subregiónu NP Slovenský raj zapojených do aktivít cestovného ruchu v roku 2015</a:t>
            </a:r>
          </a:p>
          <a:p>
            <a:pPr>
              <a:buFont typeface="Wingdings" pitchFamily="2" charset="2"/>
              <a:buChar char="ü"/>
            </a:pPr>
            <a:r>
              <a:rPr lang="sk-SK" sz="2400" dirty="0" smtClean="0"/>
              <a:t>24 vytvorených nových pracovných miest v roku 2015</a:t>
            </a:r>
          </a:p>
          <a:p>
            <a:pPr>
              <a:buFont typeface="Wingdings" pitchFamily="2" charset="2"/>
              <a:buChar char="ü"/>
            </a:pPr>
            <a:r>
              <a:rPr lang="sk-SK" sz="2400" dirty="0" smtClean="0"/>
              <a:t>Zvýšenie počtu návštevníkov Slovenského raja v roku 2015 oproti roku 2010 o 10 000 ročne</a:t>
            </a:r>
          </a:p>
          <a:p>
            <a:pPr>
              <a:buFont typeface="Wingdings" pitchFamily="2" charset="2"/>
              <a:buChar char="ü"/>
            </a:pPr>
            <a:r>
              <a:rPr lang="sk-SK" sz="2400" dirty="0" smtClean="0"/>
              <a:t>Príjem z cestovného ruchu v destinácii v roku 2015 oproti roku 2010 zvýšený o 5%</a:t>
            </a:r>
            <a:endParaRPr lang="sk-SK" sz="2400" dirty="0"/>
          </a:p>
        </p:txBody>
      </p:sp>
      <p:pic>
        <p:nvPicPr>
          <p:cNvPr id="6" name="Obrázok 5" descr="loga s nazv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5517232"/>
            <a:ext cx="2926035" cy="1138993"/>
          </a:xfrm>
          <a:prstGeom prst="rect">
            <a:avLst/>
          </a:prstGeom>
        </p:spPr>
      </p:pic>
      <p:sp>
        <p:nvSpPr>
          <p:cNvPr id="7" name="BlokTextu 6"/>
          <p:cNvSpPr txBox="1"/>
          <p:nvPr/>
        </p:nvSpPr>
        <p:spPr>
          <a:xfrm>
            <a:off x="3347864" y="5589240"/>
            <a:ext cx="561662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Tento Švajčiarsko-Slovenský </a:t>
            </a:r>
            <a:r>
              <a:rPr lang="sk-SK" sz="1100" dirty="0"/>
              <a:t>projekt je podporovaný prostredníctvom </a:t>
            </a:r>
            <a:r>
              <a:rPr lang="sk-SK" sz="1100" dirty="0" smtClean="0"/>
              <a:t>Programu </a:t>
            </a:r>
            <a:r>
              <a:rPr lang="sk-SK" sz="1100" dirty="0"/>
              <a:t>švajčiarsko-slovenskej spolupráce v rámci rozšírenej Európskej </a:t>
            </a:r>
            <a:r>
              <a:rPr lang="sk-SK" sz="1100" dirty="0" smtClean="0"/>
              <a:t>únie. </a:t>
            </a:r>
          </a:p>
          <a:p>
            <a:endParaRPr lang="sk-SK" sz="300" dirty="0" smtClean="0"/>
          </a:p>
          <a:p>
            <a:r>
              <a:rPr lang="sk-SK" sz="1100" dirty="0" smtClean="0"/>
              <a:t>A </a:t>
            </a:r>
            <a:r>
              <a:rPr lang="sk-SK" sz="1100" dirty="0" err="1" smtClean="0"/>
              <a:t>Swiss-Slovak</a:t>
            </a:r>
            <a:r>
              <a:rPr lang="sk-SK" sz="1100" dirty="0" smtClean="0"/>
              <a:t> </a:t>
            </a:r>
            <a:r>
              <a:rPr lang="sk-SK" sz="1100" dirty="0" err="1" smtClean="0"/>
              <a:t>project</a:t>
            </a:r>
            <a:r>
              <a:rPr lang="sk-SK" sz="1100" dirty="0" smtClean="0"/>
              <a:t> </a:t>
            </a:r>
            <a:r>
              <a:rPr lang="sk-SK" sz="1100" dirty="0" err="1" smtClean="0"/>
              <a:t>supported</a:t>
            </a:r>
            <a:r>
              <a:rPr lang="sk-SK" sz="1100" dirty="0" smtClean="0"/>
              <a:t> by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Swiss</a:t>
            </a:r>
            <a:r>
              <a:rPr lang="sk-SK" sz="1100" dirty="0" smtClean="0"/>
              <a:t> </a:t>
            </a:r>
            <a:r>
              <a:rPr lang="sk-SK" sz="1100" dirty="0" err="1" smtClean="0"/>
              <a:t>Contribution</a:t>
            </a:r>
            <a:r>
              <a:rPr lang="sk-SK" sz="1100" dirty="0" smtClean="0"/>
              <a:t> to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enlarged</a:t>
            </a:r>
            <a:r>
              <a:rPr lang="sk-SK" sz="1100" dirty="0" smtClean="0"/>
              <a:t> </a:t>
            </a:r>
            <a:r>
              <a:rPr lang="sk-SK" sz="1100" dirty="0" err="1" smtClean="0"/>
              <a:t>European</a:t>
            </a:r>
            <a:r>
              <a:rPr lang="sk-SK" sz="1100" dirty="0" smtClean="0"/>
              <a:t> </a:t>
            </a:r>
            <a:r>
              <a:rPr lang="sk-SK" sz="1100" dirty="0" err="1" smtClean="0"/>
              <a:t>Union</a:t>
            </a:r>
            <a:r>
              <a:rPr lang="sk-SK" sz="1100" dirty="0" smtClean="0"/>
              <a:t>.</a:t>
            </a:r>
          </a:p>
          <a:p>
            <a:endParaRPr lang="sk-SK" sz="300" dirty="0" smtClean="0"/>
          </a:p>
          <a:p>
            <a:r>
              <a:rPr lang="sk-SK" sz="1200" i="1" dirty="0" err="1" smtClean="0"/>
              <a:t>www.swiss-contribution.sk</a:t>
            </a:r>
            <a:endParaRPr lang="sk-SK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143000"/>
            <a:ext cx="8568952" cy="1066800"/>
          </a:xfrm>
        </p:spPr>
        <p:txBody>
          <a:bodyPr>
            <a:normAutofit/>
          </a:bodyPr>
          <a:lstStyle/>
          <a:p>
            <a:r>
              <a:rPr lang="sk-SK" dirty="0" smtClean="0"/>
              <a:t>Účel projektu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512" y="2249424"/>
            <a:ext cx="8712968" cy="4325112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sk-SK" sz="2400" dirty="0" smtClean="0"/>
              <a:t>Vznik minimálne 5 nových produktov cestovného ruchu do roku 2015</a:t>
            </a:r>
          </a:p>
          <a:p>
            <a:pPr>
              <a:buFont typeface="Wingdings" pitchFamily="2" charset="2"/>
              <a:buChar char="ü"/>
            </a:pPr>
            <a:r>
              <a:rPr lang="sk-SK" sz="2400" dirty="0" smtClean="0"/>
              <a:t>10 nových poskytovateľov služieb cestovného ruchu v subregióne do roku 2015</a:t>
            </a:r>
          </a:p>
          <a:p>
            <a:pPr>
              <a:buFont typeface="Wingdings" pitchFamily="2" charset="2"/>
              <a:buChar char="ü"/>
            </a:pPr>
            <a:r>
              <a:rPr lang="sk-SK" sz="2400" dirty="0" smtClean="0"/>
              <a:t>Zvýšenie spokojnosti návštevníkov lokality so zvýšenou kvalitou poskytovaných služieb</a:t>
            </a:r>
          </a:p>
          <a:p>
            <a:pPr>
              <a:buFont typeface="Wingdings" pitchFamily="2" charset="2"/>
              <a:buChar char="ü"/>
            </a:pPr>
            <a:r>
              <a:rPr lang="sk-SK" sz="2400" dirty="0" smtClean="0"/>
              <a:t>Nárast počtu formálne a neformálne spolupracujúcich členov OOCR v roku 2015 na 60</a:t>
            </a:r>
            <a:endParaRPr lang="sk-SK" sz="2400" dirty="0"/>
          </a:p>
        </p:txBody>
      </p:sp>
      <p:pic>
        <p:nvPicPr>
          <p:cNvPr id="6" name="Obrázok 5" descr="loga s nazv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5517232"/>
            <a:ext cx="2926035" cy="1138993"/>
          </a:xfrm>
          <a:prstGeom prst="rect">
            <a:avLst/>
          </a:prstGeom>
        </p:spPr>
      </p:pic>
      <p:sp>
        <p:nvSpPr>
          <p:cNvPr id="7" name="BlokTextu 6"/>
          <p:cNvSpPr txBox="1"/>
          <p:nvPr/>
        </p:nvSpPr>
        <p:spPr>
          <a:xfrm>
            <a:off x="3347864" y="5589240"/>
            <a:ext cx="561662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Tento Švajčiarsko-Slovenský </a:t>
            </a:r>
            <a:r>
              <a:rPr lang="sk-SK" sz="1100" dirty="0"/>
              <a:t>projekt je podporovaný prostredníctvom </a:t>
            </a:r>
            <a:r>
              <a:rPr lang="sk-SK" sz="1100" dirty="0" smtClean="0"/>
              <a:t>Programu </a:t>
            </a:r>
            <a:r>
              <a:rPr lang="sk-SK" sz="1100" dirty="0"/>
              <a:t>švajčiarsko-slovenskej spolupráce v rámci rozšírenej Európskej </a:t>
            </a:r>
            <a:r>
              <a:rPr lang="sk-SK" sz="1100" dirty="0" smtClean="0"/>
              <a:t>únie. </a:t>
            </a:r>
          </a:p>
          <a:p>
            <a:endParaRPr lang="sk-SK" sz="300" dirty="0" smtClean="0"/>
          </a:p>
          <a:p>
            <a:r>
              <a:rPr lang="sk-SK" sz="1100" dirty="0" smtClean="0"/>
              <a:t>A </a:t>
            </a:r>
            <a:r>
              <a:rPr lang="sk-SK" sz="1100" dirty="0" err="1" smtClean="0"/>
              <a:t>Swiss-Slovak</a:t>
            </a:r>
            <a:r>
              <a:rPr lang="sk-SK" sz="1100" dirty="0" smtClean="0"/>
              <a:t> </a:t>
            </a:r>
            <a:r>
              <a:rPr lang="sk-SK" sz="1100" dirty="0" err="1" smtClean="0"/>
              <a:t>project</a:t>
            </a:r>
            <a:r>
              <a:rPr lang="sk-SK" sz="1100" dirty="0" smtClean="0"/>
              <a:t> </a:t>
            </a:r>
            <a:r>
              <a:rPr lang="sk-SK" sz="1100" dirty="0" err="1" smtClean="0"/>
              <a:t>supported</a:t>
            </a:r>
            <a:r>
              <a:rPr lang="sk-SK" sz="1100" dirty="0" smtClean="0"/>
              <a:t> by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Swiss</a:t>
            </a:r>
            <a:r>
              <a:rPr lang="sk-SK" sz="1100" dirty="0" smtClean="0"/>
              <a:t> </a:t>
            </a:r>
            <a:r>
              <a:rPr lang="sk-SK" sz="1100" dirty="0" err="1" smtClean="0"/>
              <a:t>Contribution</a:t>
            </a:r>
            <a:r>
              <a:rPr lang="sk-SK" sz="1100" dirty="0" smtClean="0"/>
              <a:t> to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enlarged</a:t>
            </a:r>
            <a:r>
              <a:rPr lang="sk-SK" sz="1100" dirty="0" smtClean="0"/>
              <a:t> </a:t>
            </a:r>
            <a:r>
              <a:rPr lang="sk-SK" sz="1100" dirty="0" err="1" smtClean="0"/>
              <a:t>European</a:t>
            </a:r>
            <a:r>
              <a:rPr lang="sk-SK" sz="1100" dirty="0" smtClean="0"/>
              <a:t> </a:t>
            </a:r>
            <a:r>
              <a:rPr lang="sk-SK" sz="1100" dirty="0" err="1" smtClean="0"/>
              <a:t>Union</a:t>
            </a:r>
            <a:r>
              <a:rPr lang="sk-SK" sz="1100" dirty="0" smtClean="0"/>
              <a:t>.</a:t>
            </a:r>
          </a:p>
          <a:p>
            <a:endParaRPr lang="sk-SK" sz="300" dirty="0" smtClean="0"/>
          </a:p>
          <a:p>
            <a:r>
              <a:rPr lang="sk-SK" sz="1200" i="1" dirty="0" err="1" smtClean="0"/>
              <a:t>www.swiss-contribution.sk</a:t>
            </a:r>
            <a:endParaRPr lang="sk-SK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143000"/>
            <a:ext cx="8568952" cy="1066800"/>
          </a:xfrm>
        </p:spPr>
        <p:txBody>
          <a:bodyPr>
            <a:normAutofit/>
          </a:bodyPr>
          <a:lstStyle/>
          <a:p>
            <a:r>
              <a:rPr lang="sk-SK" dirty="0" smtClean="0"/>
              <a:t>Uskutočnené aktivity v roku 2012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512" y="2249424"/>
            <a:ext cx="8712968" cy="4325112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sk-SK" sz="2300" dirty="0" smtClean="0"/>
              <a:t>prípravné pracovné stretnutia, zhromažďovanie podkladov a založenie OOCR Slovenský raj, jej úspešná registrácia na príslušnom ministerstve</a:t>
            </a:r>
          </a:p>
          <a:p>
            <a:pPr>
              <a:buFont typeface="Wingdings" pitchFamily="2" charset="2"/>
              <a:buChar char="ü"/>
            </a:pPr>
            <a:r>
              <a:rPr lang="sk-SK" sz="2300" dirty="0" smtClean="0"/>
              <a:t>výberové konania na obsadenie pracovných pozícií: expert na VO (03/2012; 12/2012), manažér </a:t>
            </a:r>
            <a:r>
              <a:rPr lang="sk-SK" sz="2300" dirty="0" err="1" smtClean="0"/>
              <a:t>klastra</a:t>
            </a:r>
            <a:r>
              <a:rPr lang="sk-SK" sz="2300" dirty="0" smtClean="0"/>
              <a:t> (07/2012), účtovník </a:t>
            </a:r>
            <a:r>
              <a:rPr lang="sk-SK" sz="2300" dirty="0" err="1" smtClean="0"/>
              <a:t>klastra</a:t>
            </a:r>
            <a:r>
              <a:rPr lang="sk-SK" sz="2300" dirty="0" smtClean="0"/>
              <a:t> (08/2012)</a:t>
            </a:r>
          </a:p>
          <a:p>
            <a:pPr>
              <a:buFont typeface="Wingdings" pitchFamily="2" charset="2"/>
              <a:buChar char="ü"/>
            </a:pPr>
            <a:r>
              <a:rPr lang="sk-SK" sz="2300" dirty="0" smtClean="0"/>
              <a:t>zahájenie prípravy návrhu obsahu, plánu a osnovy školení k 05/2012 a následný proces overovania a dopracovania, príprava podkladov pre VO na túto aktivitu </a:t>
            </a:r>
          </a:p>
          <a:p>
            <a:pPr>
              <a:buFont typeface="Wingdings" pitchFamily="2" charset="2"/>
              <a:buChar char="ü"/>
            </a:pPr>
            <a:endParaRPr lang="sk-SK" sz="2400" dirty="0" smtClean="0"/>
          </a:p>
          <a:p>
            <a:pPr>
              <a:buFont typeface="Wingdings" pitchFamily="2" charset="2"/>
              <a:buChar char="ü"/>
            </a:pPr>
            <a:endParaRPr lang="sk-SK" sz="2400" dirty="0"/>
          </a:p>
        </p:txBody>
      </p:sp>
      <p:pic>
        <p:nvPicPr>
          <p:cNvPr id="6" name="Obrázok 5" descr="loga s nazv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5517232"/>
            <a:ext cx="2926035" cy="1138993"/>
          </a:xfrm>
          <a:prstGeom prst="rect">
            <a:avLst/>
          </a:prstGeom>
        </p:spPr>
      </p:pic>
      <p:sp>
        <p:nvSpPr>
          <p:cNvPr id="7" name="BlokTextu 6"/>
          <p:cNvSpPr txBox="1"/>
          <p:nvPr/>
        </p:nvSpPr>
        <p:spPr>
          <a:xfrm>
            <a:off x="3347864" y="5589240"/>
            <a:ext cx="561662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Tento Švajčiarsko-Slovenský </a:t>
            </a:r>
            <a:r>
              <a:rPr lang="sk-SK" sz="1100" dirty="0"/>
              <a:t>projekt je podporovaný prostredníctvom </a:t>
            </a:r>
            <a:r>
              <a:rPr lang="sk-SK" sz="1100" dirty="0" smtClean="0"/>
              <a:t>Programu </a:t>
            </a:r>
            <a:r>
              <a:rPr lang="sk-SK" sz="1100" dirty="0"/>
              <a:t>švajčiarsko-slovenskej spolupráce v rámci rozšírenej Európskej </a:t>
            </a:r>
            <a:r>
              <a:rPr lang="sk-SK" sz="1100" dirty="0" smtClean="0"/>
              <a:t>únie. </a:t>
            </a:r>
          </a:p>
          <a:p>
            <a:endParaRPr lang="sk-SK" sz="300" dirty="0" smtClean="0"/>
          </a:p>
          <a:p>
            <a:r>
              <a:rPr lang="sk-SK" sz="1100" dirty="0" smtClean="0"/>
              <a:t>A </a:t>
            </a:r>
            <a:r>
              <a:rPr lang="sk-SK" sz="1100" dirty="0" err="1" smtClean="0"/>
              <a:t>Swiss-Slovak</a:t>
            </a:r>
            <a:r>
              <a:rPr lang="sk-SK" sz="1100" dirty="0" smtClean="0"/>
              <a:t> </a:t>
            </a:r>
            <a:r>
              <a:rPr lang="sk-SK" sz="1100" dirty="0" err="1" smtClean="0"/>
              <a:t>project</a:t>
            </a:r>
            <a:r>
              <a:rPr lang="sk-SK" sz="1100" dirty="0" smtClean="0"/>
              <a:t> </a:t>
            </a:r>
            <a:r>
              <a:rPr lang="sk-SK" sz="1100" dirty="0" err="1" smtClean="0"/>
              <a:t>supported</a:t>
            </a:r>
            <a:r>
              <a:rPr lang="sk-SK" sz="1100" dirty="0" smtClean="0"/>
              <a:t> by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Swiss</a:t>
            </a:r>
            <a:r>
              <a:rPr lang="sk-SK" sz="1100" dirty="0" smtClean="0"/>
              <a:t> </a:t>
            </a:r>
            <a:r>
              <a:rPr lang="sk-SK" sz="1100" dirty="0" err="1" smtClean="0"/>
              <a:t>Contribution</a:t>
            </a:r>
            <a:r>
              <a:rPr lang="sk-SK" sz="1100" dirty="0" smtClean="0"/>
              <a:t> to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enlarged</a:t>
            </a:r>
            <a:r>
              <a:rPr lang="sk-SK" sz="1100" dirty="0" smtClean="0"/>
              <a:t> </a:t>
            </a:r>
            <a:r>
              <a:rPr lang="sk-SK" sz="1100" dirty="0" err="1" smtClean="0"/>
              <a:t>European</a:t>
            </a:r>
            <a:r>
              <a:rPr lang="sk-SK" sz="1100" dirty="0" smtClean="0"/>
              <a:t> </a:t>
            </a:r>
            <a:r>
              <a:rPr lang="sk-SK" sz="1100" dirty="0" err="1" smtClean="0"/>
              <a:t>Union</a:t>
            </a:r>
            <a:r>
              <a:rPr lang="sk-SK" sz="1100" dirty="0" smtClean="0"/>
              <a:t>.</a:t>
            </a:r>
          </a:p>
          <a:p>
            <a:endParaRPr lang="sk-SK" sz="300" dirty="0" smtClean="0"/>
          </a:p>
          <a:p>
            <a:r>
              <a:rPr lang="sk-SK" sz="1200" i="1" dirty="0" err="1" smtClean="0"/>
              <a:t>www.swiss-contribution.sk</a:t>
            </a:r>
            <a:endParaRPr lang="sk-SK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143000"/>
            <a:ext cx="8568952" cy="1066800"/>
          </a:xfrm>
        </p:spPr>
        <p:txBody>
          <a:bodyPr>
            <a:normAutofit/>
          </a:bodyPr>
          <a:lstStyle/>
          <a:p>
            <a:r>
              <a:rPr lang="sk-SK" dirty="0" smtClean="0"/>
              <a:t>Uskutočnené aktivity v roku 2012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512" y="2249424"/>
            <a:ext cx="8712968" cy="4325112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sk-SK" sz="2300" dirty="0" smtClean="0"/>
              <a:t>stretnutia zainteresovaných strán vo veci prípravy marketingových aktivít a rezervačného systému, príprava podkladov pre proces VO</a:t>
            </a:r>
          </a:p>
          <a:p>
            <a:pPr>
              <a:buFont typeface="Wingdings" pitchFamily="2" charset="2"/>
              <a:buChar char="ü"/>
            </a:pPr>
            <a:r>
              <a:rPr lang="sk-SK" sz="2300" dirty="0" smtClean="0"/>
              <a:t>príprava a spracovanie dokumentácie pre VO na dodávateľa na Obnovu turistického značenia a úpravu priestranstiev turistických areálov, jej zaslanie na overenie</a:t>
            </a:r>
          </a:p>
          <a:p>
            <a:pPr>
              <a:buFont typeface="Wingdings" pitchFamily="2" charset="2"/>
              <a:buChar char="ü"/>
            </a:pPr>
            <a:r>
              <a:rPr lang="sk-SK" sz="2300" dirty="0" smtClean="0"/>
              <a:t>spracovanie dokumentácie, jej overenie a vyhlásenie VO na predmet zákazky Výstavba/rekonštrukcia objektu TIC, otváranie obálok s ponukami</a:t>
            </a:r>
          </a:p>
          <a:p>
            <a:pPr>
              <a:buFont typeface="Wingdings" pitchFamily="2" charset="2"/>
              <a:buChar char="ü"/>
            </a:pPr>
            <a:endParaRPr lang="sk-SK" sz="2400" dirty="0" smtClean="0"/>
          </a:p>
          <a:p>
            <a:pPr>
              <a:buFont typeface="Wingdings" pitchFamily="2" charset="2"/>
              <a:buChar char="ü"/>
            </a:pPr>
            <a:endParaRPr lang="sk-SK" sz="2400" dirty="0"/>
          </a:p>
        </p:txBody>
      </p:sp>
      <p:pic>
        <p:nvPicPr>
          <p:cNvPr id="6" name="Obrázok 5" descr="loga s nazv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5517232"/>
            <a:ext cx="2926035" cy="1138993"/>
          </a:xfrm>
          <a:prstGeom prst="rect">
            <a:avLst/>
          </a:prstGeom>
        </p:spPr>
      </p:pic>
      <p:sp>
        <p:nvSpPr>
          <p:cNvPr id="7" name="BlokTextu 6"/>
          <p:cNvSpPr txBox="1"/>
          <p:nvPr/>
        </p:nvSpPr>
        <p:spPr>
          <a:xfrm>
            <a:off x="3347864" y="5589240"/>
            <a:ext cx="561662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Tento Švajčiarsko-Slovenský </a:t>
            </a:r>
            <a:r>
              <a:rPr lang="sk-SK" sz="1100" dirty="0"/>
              <a:t>projekt je podporovaný prostredníctvom </a:t>
            </a:r>
            <a:r>
              <a:rPr lang="sk-SK" sz="1100" dirty="0" smtClean="0"/>
              <a:t>Programu </a:t>
            </a:r>
            <a:r>
              <a:rPr lang="sk-SK" sz="1100" dirty="0"/>
              <a:t>švajčiarsko-slovenskej spolupráce v rámci rozšírenej Európskej </a:t>
            </a:r>
            <a:r>
              <a:rPr lang="sk-SK" sz="1100" dirty="0" smtClean="0"/>
              <a:t>únie. </a:t>
            </a:r>
          </a:p>
          <a:p>
            <a:endParaRPr lang="sk-SK" sz="300" dirty="0" smtClean="0"/>
          </a:p>
          <a:p>
            <a:r>
              <a:rPr lang="sk-SK" sz="1100" dirty="0" smtClean="0"/>
              <a:t>A </a:t>
            </a:r>
            <a:r>
              <a:rPr lang="sk-SK" sz="1100" dirty="0" err="1" smtClean="0"/>
              <a:t>Swiss-Slovak</a:t>
            </a:r>
            <a:r>
              <a:rPr lang="sk-SK" sz="1100" dirty="0" smtClean="0"/>
              <a:t> </a:t>
            </a:r>
            <a:r>
              <a:rPr lang="sk-SK" sz="1100" dirty="0" err="1" smtClean="0"/>
              <a:t>project</a:t>
            </a:r>
            <a:r>
              <a:rPr lang="sk-SK" sz="1100" dirty="0" smtClean="0"/>
              <a:t> </a:t>
            </a:r>
            <a:r>
              <a:rPr lang="sk-SK" sz="1100" dirty="0" err="1" smtClean="0"/>
              <a:t>supported</a:t>
            </a:r>
            <a:r>
              <a:rPr lang="sk-SK" sz="1100" dirty="0" smtClean="0"/>
              <a:t> by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Swiss</a:t>
            </a:r>
            <a:r>
              <a:rPr lang="sk-SK" sz="1100" dirty="0" smtClean="0"/>
              <a:t> </a:t>
            </a:r>
            <a:r>
              <a:rPr lang="sk-SK" sz="1100" dirty="0" err="1" smtClean="0"/>
              <a:t>Contribution</a:t>
            </a:r>
            <a:r>
              <a:rPr lang="sk-SK" sz="1100" dirty="0" smtClean="0"/>
              <a:t> to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enlarged</a:t>
            </a:r>
            <a:r>
              <a:rPr lang="sk-SK" sz="1100" dirty="0" smtClean="0"/>
              <a:t> </a:t>
            </a:r>
            <a:r>
              <a:rPr lang="sk-SK" sz="1100" dirty="0" err="1" smtClean="0"/>
              <a:t>European</a:t>
            </a:r>
            <a:r>
              <a:rPr lang="sk-SK" sz="1100" dirty="0" smtClean="0"/>
              <a:t> </a:t>
            </a:r>
            <a:r>
              <a:rPr lang="sk-SK" sz="1100" dirty="0" err="1" smtClean="0"/>
              <a:t>Union</a:t>
            </a:r>
            <a:r>
              <a:rPr lang="sk-SK" sz="1100" dirty="0" smtClean="0"/>
              <a:t>.</a:t>
            </a:r>
          </a:p>
          <a:p>
            <a:endParaRPr lang="sk-SK" sz="300" dirty="0" smtClean="0"/>
          </a:p>
          <a:p>
            <a:r>
              <a:rPr lang="sk-SK" sz="1200" i="1" dirty="0" err="1" smtClean="0"/>
              <a:t>www.swiss-contribution.sk</a:t>
            </a:r>
            <a:endParaRPr lang="sk-SK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143000"/>
            <a:ext cx="8568952" cy="1066800"/>
          </a:xfrm>
        </p:spPr>
        <p:txBody>
          <a:bodyPr>
            <a:normAutofit/>
          </a:bodyPr>
          <a:lstStyle/>
          <a:p>
            <a:r>
              <a:rPr lang="sk-SK" dirty="0" smtClean="0"/>
              <a:t>Uskutočnené aktivity v roku 2012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512" y="2249424"/>
            <a:ext cx="8712968" cy="4325112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endParaRPr lang="sk-SK" sz="2400" dirty="0" smtClean="0"/>
          </a:p>
          <a:p>
            <a:pPr>
              <a:buFont typeface="Wingdings" pitchFamily="2" charset="2"/>
              <a:buChar char="ü"/>
            </a:pPr>
            <a:endParaRPr lang="sk-SK" sz="2400" dirty="0"/>
          </a:p>
        </p:txBody>
      </p:sp>
      <p:pic>
        <p:nvPicPr>
          <p:cNvPr id="6" name="Obrázok 5" descr="loga s nazv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5517232"/>
            <a:ext cx="2926035" cy="1138993"/>
          </a:xfrm>
          <a:prstGeom prst="rect">
            <a:avLst/>
          </a:prstGeom>
        </p:spPr>
      </p:pic>
      <p:sp>
        <p:nvSpPr>
          <p:cNvPr id="7" name="Zástupný symbol obsahu 2"/>
          <p:cNvSpPr txBox="1">
            <a:spLocks/>
          </p:cNvSpPr>
          <p:nvPr/>
        </p:nvSpPr>
        <p:spPr>
          <a:xfrm>
            <a:off x="179512" y="2401824"/>
            <a:ext cx="8865368" cy="311540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Wingdings" pitchFamily="2" charset="2"/>
              <a:buChar char="ü"/>
            </a:pPr>
            <a:r>
              <a:rPr lang="sk-SK" sz="2200" dirty="0" smtClean="0"/>
              <a:t>Štatút riadiaceho výboru a Rokovací poriadok schválené a ukončená nominácia členov riadiaceho výboru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Wingdings" pitchFamily="2" charset="2"/>
              <a:buChar char="ü"/>
            </a:pPr>
            <a:r>
              <a:rPr lang="sk-SK" sz="2200" dirty="0" smtClean="0"/>
              <a:t>výberové konania a uzatvorenia zmlúv: účtovník projektu (03/2012), administratívny asistent projektu (03/2012; 10/2012), manažment projektu (05/2012; 10/2012)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Wingdings" pitchFamily="2" charset="2"/>
              <a:buChar char="ü"/>
            </a:pPr>
            <a:r>
              <a:rPr lang="sk-SK" sz="2200" dirty="0" smtClean="0"/>
              <a:t>prvé zasadnutie riadiaceho výboru v Stratenej 5.11.2012.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Wingdings" pitchFamily="2" charset="2"/>
              <a:buChar char="ü"/>
            </a:pPr>
            <a:r>
              <a:rPr lang="sk-SK" sz="2200" dirty="0"/>
              <a:t>p</a:t>
            </a:r>
            <a:r>
              <a:rPr lang="sk-SK" sz="2200" dirty="0" smtClean="0"/>
              <a:t>ropagácia projektu – konferencie Košice (02/2012), Bratislava (06/2012) miestne a regionálne periodiká, web</a:t>
            </a:r>
            <a:endParaRPr kumimoji="0" lang="sk-SK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" pitchFamily="2" charset="2"/>
              <a:buChar char="ü"/>
              <a:tabLst/>
              <a:defRPr/>
            </a:pPr>
            <a:endParaRPr kumimoji="0" lang="sk-SK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" pitchFamily="2" charset="2"/>
              <a:buChar char="ü"/>
              <a:tabLst/>
              <a:defRPr/>
            </a:pPr>
            <a:endParaRPr kumimoji="0" lang="sk-SK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BlokTextu 7"/>
          <p:cNvSpPr txBox="1"/>
          <p:nvPr/>
        </p:nvSpPr>
        <p:spPr>
          <a:xfrm>
            <a:off x="3347864" y="5589240"/>
            <a:ext cx="561662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Tento Švajčiarsko-Slovenský </a:t>
            </a:r>
            <a:r>
              <a:rPr lang="sk-SK" sz="1100" dirty="0"/>
              <a:t>projekt je podporovaný prostredníctvom </a:t>
            </a:r>
            <a:r>
              <a:rPr lang="sk-SK" sz="1100" dirty="0" smtClean="0"/>
              <a:t>Programu </a:t>
            </a:r>
            <a:r>
              <a:rPr lang="sk-SK" sz="1100" dirty="0"/>
              <a:t>švajčiarsko-slovenskej spolupráce v rámci rozšírenej Európskej </a:t>
            </a:r>
            <a:r>
              <a:rPr lang="sk-SK" sz="1100" dirty="0" smtClean="0"/>
              <a:t>únie. </a:t>
            </a:r>
          </a:p>
          <a:p>
            <a:endParaRPr lang="sk-SK" sz="300" dirty="0" smtClean="0"/>
          </a:p>
          <a:p>
            <a:r>
              <a:rPr lang="sk-SK" sz="1100" dirty="0" smtClean="0"/>
              <a:t>A </a:t>
            </a:r>
            <a:r>
              <a:rPr lang="sk-SK" sz="1100" dirty="0" err="1" smtClean="0"/>
              <a:t>Swiss-Slovak</a:t>
            </a:r>
            <a:r>
              <a:rPr lang="sk-SK" sz="1100" dirty="0" smtClean="0"/>
              <a:t> </a:t>
            </a:r>
            <a:r>
              <a:rPr lang="sk-SK" sz="1100" dirty="0" err="1" smtClean="0"/>
              <a:t>project</a:t>
            </a:r>
            <a:r>
              <a:rPr lang="sk-SK" sz="1100" dirty="0" smtClean="0"/>
              <a:t> </a:t>
            </a:r>
            <a:r>
              <a:rPr lang="sk-SK" sz="1100" dirty="0" err="1" smtClean="0"/>
              <a:t>supported</a:t>
            </a:r>
            <a:r>
              <a:rPr lang="sk-SK" sz="1100" dirty="0" smtClean="0"/>
              <a:t> by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Swiss</a:t>
            </a:r>
            <a:r>
              <a:rPr lang="sk-SK" sz="1100" dirty="0" smtClean="0"/>
              <a:t> </a:t>
            </a:r>
            <a:r>
              <a:rPr lang="sk-SK" sz="1100" dirty="0" err="1" smtClean="0"/>
              <a:t>Contribution</a:t>
            </a:r>
            <a:r>
              <a:rPr lang="sk-SK" sz="1100" dirty="0" smtClean="0"/>
              <a:t> to </a:t>
            </a:r>
            <a:r>
              <a:rPr lang="sk-SK" sz="1100" dirty="0" err="1" smtClean="0"/>
              <a:t>the</a:t>
            </a:r>
            <a:r>
              <a:rPr lang="sk-SK" sz="1100" dirty="0" smtClean="0"/>
              <a:t> </a:t>
            </a:r>
            <a:r>
              <a:rPr lang="sk-SK" sz="1100" dirty="0" err="1" smtClean="0"/>
              <a:t>enlarged</a:t>
            </a:r>
            <a:r>
              <a:rPr lang="sk-SK" sz="1100" dirty="0" smtClean="0"/>
              <a:t> </a:t>
            </a:r>
            <a:r>
              <a:rPr lang="sk-SK" sz="1100" dirty="0" err="1" smtClean="0"/>
              <a:t>European</a:t>
            </a:r>
            <a:r>
              <a:rPr lang="sk-SK" sz="1100" dirty="0" smtClean="0"/>
              <a:t> </a:t>
            </a:r>
            <a:r>
              <a:rPr lang="sk-SK" sz="1100" dirty="0" err="1" smtClean="0"/>
              <a:t>Union</a:t>
            </a:r>
            <a:r>
              <a:rPr lang="sk-SK" sz="1100" dirty="0" smtClean="0"/>
              <a:t>.</a:t>
            </a:r>
          </a:p>
          <a:p>
            <a:endParaRPr lang="sk-SK" sz="300" dirty="0" smtClean="0"/>
          </a:p>
          <a:p>
            <a:r>
              <a:rPr lang="sk-SK" sz="1200" i="1" dirty="0" err="1" smtClean="0"/>
              <a:t>www.swiss-contribution.sk</a:t>
            </a:r>
            <a:endParaRPr lang="sk-SK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stský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sts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sts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262</TotalTime>
  <Words>1379</Words>
  <Application>Microsoft Office PowerPoint</Application>
  <PresentationFormat>Předvádění na obrazovce (4:3)</PresentationFormat>
  <Paragraphs>191</Paragraphs>
  <Slides>12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Mestský</vt:lpstr>
      <vt:lpstr>Ciele a očakávané výsledky projektu  SLOVENSKÝ RAJ – Klaster cestovného ruchu NP Slovenský raj a TIC Dobšinská ľadová jaskyňa</vt:lpstr>
      <vt:lpstr>Stručné informácie o projekte v číslach:</vt:lpstr>
      <vt:lpstr>Očakávané ciele a výsledky projektu</vt:lpstr>
      <vt:lpstr>Očakávané ciele a výsledky projektu</vt:lpstr>
      <vt:lpstr>Celkové ciele projektu</vt:lpstr>
      <vt:lpstr>Účel projektu</vt:lpstr>
      <vt:lpstr>Uskutočnené aktivity v roku 2012</vt:lpstr>
      <vt:lpstr>Uskutočnené aktivity v roku 2012</vt:lpstr>
      <vt:lpstr>Uskutočnené aktivity v roku 2012</vt:lpstr>
      <vt:lpstr>Aktivity plánované na rok 2013</vt:lpstr>
      <vt:lpstr>Aktivity plánované na rok 2013</vt:lpstr>
      <vt:lpstr>Ďakujem za pozornosť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Ciele a očakávané výsledky projektu   „SLOVENSKÝ RAJ – Klaster cestovného ruchu NP Slovenský raj a TIC Dobšinská ľadová jaskyňa“</dc:title>
  <dc:creator>Janushka</dc:creator>
  <cp:lastModifiedBy>uzivatel</cp:lastModifiedBy>
  <cp:revision>39</cp:revision>
  <dcterms:created xsi:type="dcterms:W3CDTF">2013-01-29T15:29:47Z</dcterms:created>
  <dcterms:modified xsi:type="dcterms:W3CDTF">2013-02-25T23:15:21Z</dcterms:modified>
</cp:coreProperties>
</file>