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5" r:id="rId4"/>
    <p:sldId id="258" r:id="rId5"/>
    <p:sldId id="259" r:id="rId6"/>
    <p:sldId id="268" r:id="rId7"/>
    <p:sldId id="261" r:id="rId8"/>
    <p:sldId id="262" r:id="rId9"/>
    <p:sldId id="267" r:id="rId10"/>
  </p:sldIdLst>
  <p:sldSz cx="9144000" cy="6858000" type="screen4x3"/>
  <p:notesSz cx="6797675" cy="987425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4E6"/>
    <a:srgbClr val="BFE6F9"/>
    <a:srgbClr val="B8CFE2"/>
    <a:srgbClr val="D4E2E8"/>
    <a:srgbClr val="C6F7FE"/>
    <a:srgbClr val="D1E9FF"/>
    <a:srgbClr val="0000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2949192-E533-4F4F-90A0-935F13DBF319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EE70E68-C5C8-45C8-8116-34239219DD7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05205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872055D-9CF1-4B7C-9B9A-DB86493030B5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7494881-04BA-4AB9-86E8-46B010EFDE6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68725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k-SK" smtClean="0"/>
              <a:t>Prehľad konkrétnych podpísaných Zmlúv o projekte a Zmlúv o realizácii projektu k 24.4.2012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A504-D9D2-402A-BE8C-EC80EEEA536A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444C2-F885-47D4-BD52-F15871D0767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5294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049AD-938C-4EFC-B069-80A4A7335784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E506-9E86-46AD-AC0D-B7A22856AA6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3126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87FAF-AA83-45ED-AEF9-E0EC08142140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E03E-2FE2-4EB3-9815-3B713B8A0A3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8714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A491-9A10-415B-A1A7-AB257E66802C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7E22B5-11BA-4BC6-B413-BEF164374AB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6743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BDE0-A6FF-4072-8087-78BE55D4C6B6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F78A-044E-4BEB-9959-70AE66A688D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4964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A084-97E3-448F-BFDC-8D4251CFEB98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C054-3517-48CA-955D-32F160760F6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7305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E33D-15DB-48BF-A1F8-F560B0F5F539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A697C-B98C-41B8-BB31-030BD68BF7A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5124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443A-BA54-4FB2-8CCE-843562D343EB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1618-4233-4D4B-ABF6-359C923DC75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9403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ACB58-F6CE-410E-A649-6B74039789A6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01D0-FECF-498E-B313-309CF8A1C1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9739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1816-129B-4918-93FB-57D59085A93A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5951F-D8BD-44A2-9EEF-B76E71E4A7F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6697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11782-72B9-452E-90C1-B161C4E345F7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57B6A-8EEE-4473-959B-98A2EBC92A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0153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4B4FF-DC63-4DF8-AA2C-2D2573D66BBD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0455-44F3-4C89-9D95-A45E9E6D26F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6562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DE8C9BB9-996D-468C-8463-8F73EEC0BFDA}" type="datetime1">
              <a:rPr lang="sk-SK"/>
              <a:pPr>
                <a:defRPr/>
              </a:pPr>
              <a:t>26. 2. 2013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sk-SK"/>
              <a:t>Košice, 23. februára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991627-1D71-49E0-B9C7-4E6D5053D81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dirty="0" smtClean="0"/>
              <a:t>Smižany, 31. január 2013</a:t>
            </a:r>
            <a:endParaRPr lang="sk-S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12875"/>
            <a:ext cx="82804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sz="2000" b="1" dirty="0" smtClean="0"/>
          </a:p>
          <a:p>
            <a:pPr>
              <a:lnSpc>
                <a:spcPct val="90000"/>
              </a:lnSpc>
            </a:pPr>
            <a:r>
              <a:rPr lang="sk-SK" sz="2400" b="1" dirty="0" smtClean="0"/>
              <a:t>ÚRAD VLÁDY SLOVENSKEJ REPUBLIKY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sk-SK" sz="2400" dirty="0" smtClean="0"/>
          </a:p>
          <a:p>
            <a:pPr>
              <a:lnSpc>
                <a:spcPct val="90000"/>
              </a:lnSpc>
            </a:pPr>
            <a:endParaRPr lang="sk-SK" sz="2400" b="1" dirty="0" smtClean="0"/>
          </a:p>
          <a:p>
            <a:pPr>
              <a:lnSpc>
                <a:spcPct val="90000"/>
              </a:lnSpc>
            </a:pPr>
            <a:r>
              <a:rPr lang="sk-SK" sz="2400" dirty="0" smtClean="0">
                <a:solidFill>
                  <a:srgbClr val="CC3300"/>
                </a:solidFill>
              </a:rPr>
              <a:t>Národný kontaktný bod </a:t>
            </a:r>
          </a:p>
          <a:p>
            <a:pPr>
              <a:lnSpc>
                <a:spcPct val="90000"/>
              </a:lnSpc>
            </a:pPr>
            <a:r>
              <a:rPr lang="sk-SK" sz="2400" dirty="0" smtClean="0">
                <a:solidFill>
                  <a:srgbClr val="CC3300"/>
                </a:solidFill>
              </a:rPr>
              <a:t>pre Program švajčiarsko-slovenskej spolupráce</a:t>
            </a:r>
          </a:p>
          <a:p>
            <a:pPr>
              <a:lnSpc>
                <a:spcPct val="90000"/>
              </a:lnSpc>
            </a:pPr>
            <a:endParaRPr lang="sk-SK" sz="2400" b="1" dirty="0" smtClean="0"/>
          </a:p>
          <a:p>
            <a:pPr>
              <a:lnSpc>
                <a:spcPct val="90000"/>
              </a:lnSpc>
            </a:pPr>
            <a:endParaRPr lang="sk-SK" sz="2400" b="1" dirty="0" smtClean="0"/>
          </a:p>
          <a:p>
            <a:pPr>
              <a:lnSpc>
                <a:spcPct val="90000"/>
              </a:lnSpc>
            </a:pPr>
            <a:r>
              <a:rPr lang="sk-SK" sz="2400" b="1" dirty="0" smtClean="0"/>
              <a:t>Sekcia zahraničnej spolupráce</a:t>
            </a:r>
            <a:r>
              <a:rPr lang="en-GB" sz="2400" b="1" dirty="0" smtClean="0"/>
              <a:t>       </a:t>
            </a:r>
            <a:br>
              <a:rPr lang="en-GB" sz="2400" b="1" dirty="0" smtClean="0"/>
            </a:br>
            <a:r>
              <a:rPr lang="sk-SK" sz="2400" b="1" dirty="0" smtClean="0"/>
              <a:t>Odbor riadenia a implementácie Švajčiarskeho finančného mechanizmu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sk-SK" sz="2400" b="1" dirty="0" smtClean="0"/>
          </a:p>
          <a:p>
            <a:pPr algn="l">
              <a:lnSpc>
                <a:spcPct val="90000"/>
              </a:lnSpc>
            </a:pPr>
            <a:endParaRPr lang="sk-SK" sz="2000" dirty="0" smtClean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268538" y="260350"/>
            <a:ext cx="417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2411413" y="260350"/>
            <a:ext cx="49688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sk-SK" sz="2000">
                <a:solidFill>
                  <a:srgbClr val="CC3300"/>
                </a:solidFill>
              </a:rPr>
              <a:t>Program švajčiarsko-slovenskej spolupráce</a:t>
            </a:r>
          </a:p>
          <a:p>
            <a:pPr algn="ctr"/>
            <a:r>
              <a:rPr lang="sk-SK" sz="1400"/>
              <a:t>www.swiss-contribution.sk</a:t>
            </a:r>
          </a:p>
        </p:txBody>
      </p:sp>
      <p:pic>
        <p:nvPicPr>
          <p:cNvPr id="2058" name="Picture 10" descr="5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znak_uvsr_color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5683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400" dirty="0" smtClean="0"/>
              <a:t>Smižany, 31. január 2013</a:t>
            </a:r>
            <a:endParaRPr lang="sk-SK" sz="1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412875"/>
            <a:ext cx="8280400" cy="46799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sk-SK" sz="2000" b="1" smtClean="0">
                <a:solidFill>
                  <a:srgbClr val="CC0000"/>
                </a:solidFill>
              </a:rPr>
              <a:t>Základné dokumenty</a:t>
            </a:r>
          </a:p>
          <a:p>
            <a:pPr marL="0" indent="0" algn="ctr">
              <a:buFontTx/>
              <a:buNone/>
            </a:pPr>
            <a:endParaRPr lang="sk-SK" sz="2000" b="1" smtClean="0">
              <a:solidFill>
                <a:srgbClr val="CC0000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sk-SK" sz="1800" b="1" smtClean="0"/>
              <a:t>Memorandum o porozumení medzi Radou Európskej únie a Švajčiarskou federálnou radou</a:t>
            </a:r>
            <a:r>
              <a:rPr lang="sk-SK" sz="1800" b="1" i="1" smtClean="0"/>
              <a:t> </a:t>
            </a:r>
            <a:r>
              <a:rPr lang="sk-SK" sz="1800" smtClean="0"/>
              <a:t>zo dňa 14. februára 2006</a:t>
            </a:r>
          </a:p>
          <a:p>
            <a:pPr marL="0" indent="0" algn="ctr">
              <a:buFont typeface="Wingdings" pitchFamily="2" charset="2"/>
              <a:buChar char="Ø"/>
            </a:pPr>
            <a:endParaRPr lang="sk-SK" sz="1800" b="1" smtClean="0"/>
          </a:p>
          <a:p>
            <a:pPr marL="0" indent="0" algn="ctr">
              <a:buFont typeface="Wingdings" pitchFamily="2" charset="2"/>
              <a:buNone/>
            </a:pPr>
            <a:r>
              <a:rPr lang="sk-SK" sz="1800" b="1" smtClean="0"/>
              <a:t>Rámcová dohoda medzi Švajčiarskou federálnou radou a vládou Slovenskej republiky o implementácii Programu švajčiarsko-slovenskej spolupráce na zníženie hospodárskych a sociálnych rozdielov v rámci rozšírenej Európskej únie </a:t>
            </a:r>
            <a:r>
              <a:rPr lang="sk-SK" sz="1800" smtClean="0"/>
              <a:t>uzavretá dňa 20. decembra 2007 v znení neskorších zmien </a:t>
            </a:r>
          </a:p>
          <a:p>
            <a:pPr marL="0" indent="0" algn="ctr">
              <a:buFont typeface="Wingdings" pitchFamily="2" charset="2"/>
              <a:buChar char="Ø"/>
            </a:pPr>
            <a:endParaRPr lang="sk-SK" sz="1800" b="1" smtClean="0"/>
          </a:p>
          <a:p>
            <a:pPr marL="0" indent="0" algn="ctr">
              <a:buFont typeface="Wingdings" pitchFamily="2" charset="2"/>
              <a:buNone/>
            </a:pPr>
            <a:r>
              <a:rPr lang="sk-SK" sz="1800" b="1" smtClean="0"/>
              <a:t>Pravidlá a postupy implementácie Programu švajčiarsko-slovenskej spolupráce - prijaté uznesením vlády Slovenskej republiky č. 219/2008 zo dňa 9.apríla 2008 v znení neskorších zmien</a:t>
            </a:r>
          </a:p>
          <a:p>
            <a:pPr marL="0" indent="0" algn="ctr">
              <a:buFont typeface="Wingdings" pitchFamily="2" charset="2"/>
              <a:buChar char="Ø"/>
            </a:pPr>
            <a:endParaRPr lang="sk-SK" sz="1800" b="1" smtClean="0"/>
          </a:p>
          <a:p>
            <a:pPr marL="0" indent="0" algn="ctr">
              <a:buFontTx/>
              <a:buNone/>
            </a:pPr>
            <a:endParaRPr lang="sk-SK" sz="1800" b="1" smtClean="0">
              <a:solidFill>
                <a:srgbClr val="CC0000"/>
              </a:solidFill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268538" y="260350"/>
            <a:ext cx="417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/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2411413" y="260350"/>
            <a:ext cx="49688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sk-SK" sz="2000" dirty="0">
                <a:solidFill>
                  <a:srgbClr val="CC3300"/>
                </a:solidFill>
              </a:rPr>
              <a:t>Program švajčiarsko-slovenskej spolupráce</a:t>
            </a:r>
          </a:p>
          <a:p>
            <a:pPr algn="ctr"/>
            <a:r>
              <a:rPr lang="sk-SK" sz="1400" dirty="0" err="1"/>
              <a:t>www.swiss-contribution.sk</a:t>
            </a:r>
            <a:endParaRPr lang="sk-SK" sz="1400" dirty="0"/>
          </a:p>
        </p:txBody>
      </p:sp>
      <p:pic>
        <p:nvPicPr>
          <p:cNvPr id="24582" name="Picture 6" descr="5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znak_uvsr_color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5683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400" dirty="0" smtClean="0"/>
              <a:t>Smižany, 31. január 2013</a:t>
            </a:r>
            <a:endParaRPr lang="sk-SK" sz="14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412875"/>
            <a:ext cx="8280400" cy="46799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sk-SK" sz="2000" b="1" dirty="0" smtClean="0">
                <a:solidFill>
                  <a:srgbClr val="CC0000"/>
                </a:solidFill>
              </a:rPr>
              <a:t>Zodpovedné orgány </a:t>
            </a:r>
          </a:p>
          <a:p>
            <a:pPr marL="0" indent="0" algn="ctr">
              <a:buFontTx/>
              <a:buNone/>
            </a:pPr>
            <a:endParaRPr lang="sk-SK" sz="2400" b="1" dirty="0" smtClean="0">
              <a:solidFill>
                <a:srgbClr val="CC0000"/>
              </a:solidFill>
            </a:endParaRPr>
          </a:p>
          <a:p>
            <a:pPr marL="0" indent="0">
              <a:buFontTx/>
              <a:buNone/>
            </a:pPr>
            <a:r>
              <a:rPr lang="sk-SK" sz="1800" b="1" dirty="0" smtClean="0"/>
              <a:t>Švajčiarska konfederácia</a:t>
            </a:r>
            <a:endParaRPr lang="sk-SK" sz="1800" dirty="0" smtClean="0"/>
          </a:p>
          <a:p>
            <a:pPr marL="0" indent="0"/>
            <a:r>
              <a:rPr lang="sk-SK" sz="1800" dirty="0" smtClean="0"/>
              <a:t>Švajčiarska agentúra pre rozvoj a spoluprácu</a:t>
            </a:r>
          </a:p>
          <a:p>
            <a:pPr marL="0" indent="0"/>
            <a:r>
              <a:rPr lang="sk-SK" sz="1800" dirty="0" smtClean="0"/>
              <a:t>Štátny sekretariát pre hospodárske veci</a:t>
            </a:r>
          </a:p>
          <a:p>
            <a:pPr marL="0" indent="0"/>
            <a:r>
              <a:rPr lang="sk-SK" sz="1800" dirty="0" smtClean="0"/>
              <a:t>Švajčiarske veľvyslanectvo v SR</a:t>
            </a:r>
            <a:endParaRPr lang="sk-SK" sz="1800" b="1" dirty="0" smtClean="0"/>
          </a:p>
          <a:p>
            <a:pPr marL="0" indent="0">
              <a:buFontTx/>
              <a:buNone/>
            </a:pPr>
            <a:endParaRPr lang="sk-SK" sz="1800" b="1" dirty="0" smtClean="0"/>
          </a:p>
          <a:p>
            <a:pPr marL="0" indent="0">
              <a:buFontTx/>
              <a:buNone/>
            </a:pPr>
            <a:r>
              <a:rPr lang="sk-SK" sz="1800" b="1" dirty="0" smtClean="0"/>
              <a:t>Slovenská republika: </a:t>
            </a:r>
          </a:p>
          <a:p>
            <a:pPr marL="0" indent="0"/>
            <a:r>
              <a:rPr lang="sk-SK" sz="1800" dirty="0" smtClean="0"/>
              <a:t>Národný kontaktný bod Úrad vlády SR</a:t>
            </a:r>
          </a:p>
          <a:p>
            <a:pPr marL="0" indent="0"/>
            <a:r>
              <a:rPr lang="sk-SK" sz="1800" dirty="0" smtClean="0"/>
              <a:t>Platobný orgán Úrad vlády SR</a:t>
            </a:r>
          </a:p>
          <a:p>
            <a:pPr marL="0" indent="0"/>
            <a:r>
              <a:rPr lang="sk-SK" sz="1800" dirty="0" smtClean="0"/>
              <a:t>Orgán pre Audit Najvyšší kontrolný úrad SR</a:t>
            </a: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2268538" y="260350"/>
            <a:ext cx="417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411413" y="260350"/>
            <a:ext cx="49688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sk-SK" sz="2000">
                <a:solidFill>
                  <a:srgbClr val="CC3300"/>
                </a:solidFill>
              </a:rPr>
              <a:t>Program švajčiarsko-slovenskej spolupráce</a:t>
            </a:r>
          </a:p>
          <a:p>
            <a:pPr algn="ctr"/>
            <a:r>
              <a:rPr lang="sk-SK" sz="1400"/>
              <a:t>www.swiss-contribution.sk</a:t>
            </a:r>
          </a:p>
        </p:txBody>
      </p:sp>
      <p:pic>
        <p:nvPicPr>
          <p:cNvPr id="41990" name="Picture 6" descr="5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znak_uvsr_color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5683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400" dirty="0" smtClean="0"/>
              <a:t>Smižany, 31. január 2013</a:t>
            </a:r>
            <a:endParaRPr lang="sk-SK" sz="14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412875"/>
            <a:ext cx="8280400" cy="46799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sk-SK" sz="2000" b="1" dirty="0" smtClean="0">
                <a:solidFill>
                  <a:srgbClr val="CC0000"/>
                </a:solidFill>
              </a:rPr>
              <a:t>Všeobecné informácie</a:t>
            </a:r>
            <a:r>
              <a:rPr lang="en-GB" sz="2000" b="1" dirty="0" smtClean="0"/>
              <a:t> </a:t>
            </a:r>
            <a:endParaRPr lang="sk-SK" sz="2000" b="1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sk-SK" sz="2000" b="1" dirty="0" smtClean="0"/>
          </a:p>
          <a:p>
            <a:pPr marL="542925" indent="-292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600" b="1" dirty="0" smtClean="0"/>
              <a:t>Švajčiarsky príspevok pre Slovenskú republiku vo výške 66 866 000 švajčiarskych frankov (cca. 53,5 mil. EURO pri kurze 1 EURO = 1,25 CHF ). Celkový </a:t>
            </a:r>
            <a:r>
              <a:rPr lang="sk-SK" sz="1600" b="1" dirty="0"/>
              <a:t>rozpočet </a:t>
            </a:r>
            <a:r>
              <a:rPr lang="sk-SK" sz="1600" b="1" dirty="0" smtClean="0"/>
              <a:t>Programu vrátane </a:t>
            </a:r>
            <a:r>
              <a:rPr lang="sk-SK" sz="1600" b="1" dirty="0"/>
              <a:t>národného spolufinancovania</a:t>
            </a:r>
            <a:r>
              <a:rPr lang="sk-SK" sz="1600" b="1" dirty="0" smtClean="0"/>
              <a:t> </a:t>
            </a:r>
            <a:r>
              <a:rPr lang="sk-SK" sz="1600" b="1" dirty="0"/>
              <a:t>bez švajčiarskej technickej pomoci: 63,727 M€</a:t>
            </a:r>
            <a:endParaRPr lang="sk-SK" sz="1600" b="1" dirty="0" smtClean="0"/>
          </a:p>
          <a:p>
            <a:pPr marL="542925" indent="-292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600" b="1" dirty="0" smtClean="0"/>
              <a:t>Cieľ: Zníženie hospodárskych a sociálnych rozdielov medzi SR a vyspelejšími krajinami rozšírenej EÚ / znižovanie hospodárskych a sociálnych rozdielov dynamicky sa rozvíjajúcimi sa mestskými oblasťami a slabšími okrajovými regiónmi </a:t>
            </a:r>
          </a:p>
          <a:p>
            <a:pPr marL="542925" indent="-292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600" b="1" dirty="0" smtClean="0"/>
              <a:t>Geografické zameranie: najmenej 40% príspevku zo Švajčiarskej konfederácie musí byť vynaložených v regióne na úrovni NUTS-II s najnižším HDP na obyvateľa - východoslovenský región</a:t>
            </a:r>
          </a:p>
          <a:p>
            <a:pPr marL="542925" indent="-292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600" b="1" dirty="0" smtClean="0"/>
              <a:t>100% Švajčiarskeho príspevku bolo pridelených na projekty do 14. jún 2012 (koniec päťročného obdobia záväzku). Plynutie doby finančnej podpory nastalo 14. júna 2007 a bude trvať do 13. júna 2017. 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Char char="Ø"/>
            </a:pPr>
            <a:endParaRPr lang="sk-SK" sz="1400" b="1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sk-SK" sz="1400" dirty="0" smtClean="0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2268538" y="260350"/>
            <a:ext cx="417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2411413" y="260350"/>
            <a:ext cx="49688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sk-SK" sz="2000">
                <a:solidFill>
                  <a:srgbClr val="CC3300"/>
                </a:solidFill>
              </a:rPr>
              <a:t>Program švajčiarsko-slovenskej spolupráce</a:t>
            </a:r>
          </a:p>
          <a:p>
            <a:pPr algn="ctr"/>
            <a:r>
              <a:rPr lang="sk-SK" sz="1400"/>
              <a:t>www.swiss-contribution.sk</a:t>
            </a:r>
          </a:p>
        </p:txBody>
      </p:sp>
      <p:pic>
        <p:nvPicPr>
          <p:cNvPr id="26630" name="Picture 6" descr="5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znak_uvsr_color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5683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400" dirty="0" smtClean="0"/>
              <a:t>Smižany, 31. január 2013</a:t>
            </a:r>
            <a:endParaRPr lang="sk-SK" sz="1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412875"/>
            <a:ext cx="8280400" cy="46799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sk-SK" sz="1600" b="1" dirty="0" smtClean="0">
                <a:solidFill>
                  <a:srgbClr val="CC0000"/>
                </a:solidFill>
              </a:rPr>
              <a:t>Prioritné oblasti a oblasti podpory v rámci Programu švajčiarsko-slovenskej spolupráce</a:t>
            </a:r>
          </a:p>
          <a:p>
            <a:pPr marL="447675" lvl="0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600" b="1" dirty="0" smtClean="0"/>
              <a:t>Bezpečnosť, stabilita a podpora reforiem (Švajčiarsky príspevok 18,40 mil. CHF) : 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Iniciatívy regionálneho rozvoja v okrajových a znevýhodnených regiónoch; Prevencia a manažment prírodných katastrof</a:t>
            </a:r>
            <a:r>
              <a:rPr lang="sk-SK" sz="1600" dirty="0"/>
              <a:t>;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Posilnenie inštitúcií a kapacít pre boj proti korupcii a organizovanému zločinu - celkovo 10 projektov</a:t>
            </a:r>
            <a:endParaRPr lang="sk-SK" sz="1600" dirty="0" smtClean="0"/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600" b="1" dirty="0" smtClean="0"/>
              <a:t>Životné prostredie a infraštruktúra (31,17 mil. CHF): </a:t>
            </a:r>
            <a:r>
              <a:rPr lang="sk-SK" sz="1600" dirty="0" smtClean="0"/>
              <a:t>Obnova a modernizácia základnej infraštruktúry a skvalitnenie životného prostredia; Ochrana prírody – celkovo 8 projektov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600" b="1" dirty="0" smtClean="0"/>
              <a:t>Ľudský a sociálny rozvoj (6,89 mil. CHF)</a:t>
            </a:r>
            <a:r>
              <a:rPr lang="sk-SK" sz="1600" dirty="0" smtClean="0"/>
              <a:t>: Výskum a vývoj - Štipendijný fond; Technická a odborná príprava - celkovo 2 projekty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600" b="1" dirty="0" smtClean="0"/>
              <a:t>Osobitné alokácie a rezerva (10,41 mil. CHF): </a:t>
            </a:r>
            <a:r>
              <a:rPr lang="sk-SK" sz="1600" dirty="0" smtClean="0"/>
              <a:t>Blokový grant MVO a partnerstvá (5,51 mil. CHF) / Nástroj pre prípravu projektov (ukončený) / Švajčiarsky manažment programu / Slovenská technická pomoc – celkovo 4 projekty 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600" dirty="0" smtClean="0"/>
              <a:t>Plánované ukončenie </a:t>
            </a:r>
            <a:r>
              <a:rPr lang="sk-SK" sz="1600" dirty="0"/>
              <a:t>implementácie individuálnych projektov/schém: </a:t>
            </a:r>
            <a:r>
              <a:rPr lang="sk-SK" sz="1600" dirty="0" smtClean="0"/>
              <a:t>12/2016 </a:t>
            </a:r>
            <a:br>
              <a:rPr lang="sk-SK" sz="1600" dirty="0" smtClean="0"/>
            </a:br>
            <a:r>
              <a:rPr lang="sk-SK" sz="1600" dirty="0" smtClean="0"/>
              <a:t>(v roku 2014 </a:t>
            </a:r>
            <a:r>
              <a:rPr lang="sk-SK" sz="1600" dirty="0"/>
              <a:t>- 10 </a:t>
            </a:r>
            <a:r>
              <a:rPr lang="sk-SK" sz="1600" dirty="0" smtClean="0"/>
              <a:t>projektov, v </a:t>
            </a:r>
            <a:r>
              <a:rPr lang="sk-SK" sz="1600" dirty="0"/>
              <a:t>roku 2015 – 7 projektov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sk-SK" sz="1600" dirty="0" smtClean="0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2268538" y="260350"/>
            <a:ext cx="417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2411413" y="260350"/>
            <a:ext cx="49688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sk-SK" sz="2000">
                <a:solidFill>
                  <a:srgbClr val="CC3300"/>
                </a:solidFill>
              </a:rPr>
              <a:t>Program švajčiarsko-slovenskej spolupráce</a:t>
            </a:r>
          </a:p>
          <a:p>
            <a:pPr algn="ctr"/>
            <a:r>
              <a:rPr lang="sk-SK" sz="1400"/>
              <a:t>www.swiss-contribution.sk</a:t>
            </a:r>
          </a:p>
        </p:txBody>
      </p:sp>
      <p:pic>
        <p:nvPicPr>
          <p:cNvPr id="28678" name="Picture 6" descr="5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znak_uvsr_color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5683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400" dirty="0" smtClean="0"/>
              <a:t>Smižany, 31. január 2013</a:t>
            </a:r>
            <a:endParaRPr lang="sk-SK" sz="1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268760"/>
            <a:ext cx="8280400" cy="497646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sk-SK" sz="1600" b="1" dirty="0" smtClean="0">
                <a:solidFill>
                  <a:srgbClr val="CC0000"/>
                </a:solidFill>
              </a:rPr>
              <a:t>Oblasť podpory </a:t>
            </a:r>
            <a:r>
              <a:rPr lang="sk-SK" sz="1600" b="1" dirty="0">
                <a:solidFill>
                  <a:srgbClr val="CC0000"/>
                </a:solidFill>
              </a:rPr>
              <a:t>Iniciatívy regionálneho rozvoja v okrajových a znevýhodnených </a:t>
            </a:r>
            <a:r>
              <a:rPr lang="sk-SK" sz="1600" b="1" dirty="0" smtClean="0">
                <a:solidFill>
                  <a:srgbClr val="CC0000"/>
                </a:solidFill>
              </a:rPr>
              <a:t>regiónoch</a:t>
            </a:r>
            <a:endParaRPr lang="sk-SK" sz="1600" b="1" dirty="0">
              <a:solidFill>
                <a:srgbClr val="CC0000"/>
              </a:solidFill>
            </a:endParaRPr>
          </a:p>
          <a:p>
            <a:pPr marL="447675" lvl="0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400" b="1" dirty="0" smtClean="0"/>
              <a:t>Tematické okruhy: </a:t>
            </a:r>
            <a:r>
              <a:rPr lang="sk-SK" sz="1400" dirty="0" smtClean="0"/>
              <a:t>a) </a:t>
            </a:r>
            <a:r>
              <a:rPr lang="pl-PL" sz="1400" dirty="0"/>
              <a:t>plánovania cestovného ruchu na regionálnej a okresnej úrovni; b) mobilizácie  potenciálov cestovného ruchu, najmä ekoturistika, športy, kultúrne </a:t>
            </a:r>
            <a:r>
              <a:rPr lang="pl-PL" sz="1400" dirty="0" smtClean="0"/>
              <a:t>dedičstvo; c</a:t>
            </a:r>
            <a:r>
              <a:rPr lang="pl-PL" sz="1400" dirty="0"/>
              <a:t>) posilnenia a skvalitňovania  siete  sociálnych  služieb,  sociálnej  inklúzie, boja proti </a:t>
            </a:r>
            <a:r>
              <a:rPr lang="pl-PL" sz="1400" dirty="0" smtClean="0"/>
              <a:t>chudobe</a:t>
            </a:r>
            <a:r>
              <a:rPr lang="pl-PL" sz="1400" dirty="0"/>
              <a:t>, opatrení sociálno-právnej ochrany, sociálnej kurately a sociálneho </a:t>
            </a:r>
            <a:r>
              <a:rPr lang="pl-PL" sz="1400" dirty="0" smtClean="0"/>
              <a:t>hospodárstva </a:t>
            </a:r>
            <a:r>
              <a:rPr lang="pl-PL" sz="1400" dirty="0"/>
              <a:t>(minimálne 40% z celkovej alokácie pre túto oblasť zamerania)</a:t>
            </a:r>
            <a:r>
              <a:rPr lang="sk-SK" sz="1400" b="1" dirty="0" smtClean="0"/>
              <a:t> </a:t>
            </a:r>
            <a:endParaRPr lang="sk-SK" sz="1200" b="1" dirty="0" smtClean="0"/>
          </a:p>
          <a:p>
            <a:pPr marL="447675" lvl="0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400" b="1" dirty="0" smtClean="0"/>
              <a:t>Geografické zameranie: </a:t>
            </a:r>
            <a:r>
              <a:rPr lang="sk-SK" sz="1400" dirty="0" smtClean="0"/>
              <a:t>realizácia projektov na Východnom Slovensku 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400" b="1" dirty="0" smtClean="0"/>
              <a:t>Zverejnenie otvorenej výzvy 2010-03: </a:t>
            </a:r>
            <a:r>
              <a:rPr lang="sk-SK" sz="1400" dirty="0" smtClean="0"/>
              <a:t>12.4.2010 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400" b="1" dirty="0" smtClean="0"/>
              <a:t>Počet predložených projektových zámerov: </a:t>
            </a:r>
            <a:r>
              <a:rPr lang="sk-SK" sz="1400" dirty="0" smtClean="0"/>
              <a:t>k 12.7.2010 (uzávierka) 50  projektových zámerov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400" b="1" dirty="0" smtClean="0"/>
              <a:t>Počet projektových zámerov predložených Švajčiarskej konfederácii: </a:t>
            </a:r>
            <a:r>
              <a:rPr lang="sk-SK" sz="1400" dirty="0" smtClean="0"/>
              <a:t> 13</a:t>
            </a:r>
            <a:endParaRPr lang="sk-SK" sz="1400" b="1" dirty="0" smtClean="0"/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400" b="1" dirty="0" smtClean="0"/>
              <a:t>Počet projektových zámerov schválených Švajčiarskou konfederáciou: </a:t>
            </a:r>
            <a:r>
              <a:rPr lang="sk-SK" sz="1400" dirty="0" smtClean="0"/>
              <a:t>9 (marec apríl 2011)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400" b="1" dirty="0" smtClean="0"/>
              <a:t>Počet konečných návrhov projektov odsúhlasených Švajčiarskou konfederáciou: </a:t>
            </a:r>
            <a:r>
              <a:rPr lang="sk-SK" sz="1400" dirty="0" smtClean="0"/>
              <a:t>7  z toho 3 zamerané na cestovný ruch;</a:t>
            </a:r>
          </a:p>
          <a:p>
            <a:pPr marL="447675" indent="-447675" defTabSz="1028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400" b="1" dirty="0" smtClean="0"/>
              <a:t>Podpis zmlúv o projekte:  </a:t>
            </a:r>
            <a:r>
              <a:rPr lang="sk-SK" sz="1400" dirty="0" smtClean="0"/>
              <a:t>január 2012 (3), február 2012 (3); máj 2012 (1)</a:t>
            </a:r>
          </a:p>
          <a:p>
            <a:pPr marL="447675" indent="-447675" defTabSz="1028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400" b="1" dirty="0" smtClean="0"/>
              <a:t>Podpis zmlúv o realizácii projektu: </a:t>
            </a:r>
            <a:r>
              <a:rPr lang="sk-SK" sz="1400" dirty="0" smtClean="0"/>
              <a:t>február 2012 (6); máj 2012 (1)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2268538" y="260350"/>
            <a:ext cx="417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2411413" y="260350"/>
            <a:ext cx="49688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sk-SK" sz="2000">
                <a:solidFill>
                  <a:srgbClr val="CC3300"/>
                </a:solidFill>
              </a:rPr>
              <a:t>Program švajčiarsko-slovenskej spolupráce</a:t>
            </a:r>
          </a:p>
          <a:p>
            <a:pPr algn="ctr"/>
            <a:r>
              <a:rPr lang="sk-SK" sz="1400"/>
              <a:t>www.swiss-contribution.sk</a:t>
            </a:r>
          </a:p>
        </p:txBody>
      </p:sp>
      <p:pic>
        <p:nvPicPr>
          <p:cNvPr id="28678" name="Picture 6" descr="5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znak_uvsr_color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5683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03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7326104"/>
              </p:ext>
            </p:extLst>
          </p:nvPr>
        </p:nvGraphicFramePr>
        <p:xfrm>
          <a:off x="395287" y="2060848"/>
          <a:ext cx="8201025" cy="4297680"/>
        </p:xfrm>
        <a:graphic>
          <a:graphicData uri="http://schemas.openxmlformats.org/drawingml/2006/table">
            <a:tbl>
              <a:tblPr/>
              <a:tblGrid>
                <a:gridCol w="2808561"/>
                <a:gridCol w="1512168"/>
                <a:gridCol w="1008112"/>
                <a:gridCol w="864096"/>
                <a:gridCol w="936104"/>
                <a:gridCol w="1071984"/>
              </a:tblGrid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sk-SK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á</a:t>
                      </a:r>
                      <a:r>
                        <a:rPr kumimoji="0" lang="sk-SK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zov projektu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Konečný prijímateľ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Zmluva o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projekte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Zmluva o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realiz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á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cii projektu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Ú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činnosť dňa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š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ka v CHF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Ú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činnosť dňa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š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ka v 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€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Komplexné sociálne služby pre deti a mladých ľudí so zdravotným postihnutím v regióne Stará Ľubovňa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Gréckokatolícka charita Prešov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27.1.2012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1 113 000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29.2.2012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1 047 369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CESTA pre postihnuté deti a mladistvých: DSS ako </a:t>
                      </a:r>
                      <a:r>
                        <a:rPr kumimoji="0" lang="sk-S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CEntrum</a:t>
                      </a: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komplexných služieb </a:t>
                      </a:r>
                      <a:r>
                        <a:rPr kumimoji="0" lang="sk-S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STArostlivosti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Slovenský červený kríž, Územný spolok Košice-mesto 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27.1.2012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949 000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29.2.2012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980 754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Vstúpte k nám ...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Košický samosprávny kraj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27.1.2012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1 342 000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29.2.2012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1 262 226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Zemplínske Hámre – objavme históriu baníctva a železiarskej výroby vo Vihorlatských vrchoch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Obec Zemplínske Hámre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23.2.2012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1 192 000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29.2.2012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1 121 772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Slovenský raj – klaster cestovného ruchu NP Slovenský raj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Obec Stratená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23.2.2012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1 198 000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29.2.2012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1 126 819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Tokaj je len jeden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Združenie Tokajská vínna cesta</a:t>
                      </a:r>
                      <a:endParaRPr kumimoji="0" lang="sk-SK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23.2.2012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1 291 000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29.2.2012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1 215 059</a:t>
                      </a:r>
                      <a:endParaRPr kumimoji="0" lang="sk-S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Komunita na ceste k prosperite</a:t>
                      </a: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Občianske združenie ETP Slovensko</a:t>
                      </a: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25.5.2012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1 410 000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1.6.2012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1 327 003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7" name="Rectangle 8"/>
          <p:cNvSpPr>
            <a:spLocks noChangeArrowheads="1"/>
          </p:cNvSpPr>
          <p:nvPr/>
        </p:nvSpPr>
        <p:spPr bwMode="auto">
          <a:xfrm>
            <a:off x="2411413" y="260350"/>
            <a:ext cx="49688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sk-SK" sz="2000">
                <a:solidFill>
                  <a:srgbClr val="CC3300"/>
                </a:solidFill>
              </a:rPr>
              <a:t>Program švajčiarsko-slovenskej spolupráce</a:t>
            </a:r>
          </a:p>
          <a:p>
            <a:pPr algn="ctr"/>
            <a:r>
              <a:rPr lang="sk-SK" sz="1400"/>
              <a:t>www.swiss-contribution.sk</a:t>
            </a:r>
          </a:p>
        </p:txBody>
      </p:sp>
      <p:pic>
        <p:nvPicPr>
          <p:cNvPr id="128" name="Picture 6" descr="5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7" descr="znak_uvsr_color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5683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95288" y="1340768"/>
            <a:ext cx="8497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CC0000"/>
                </a:solidFill>
              </a:rPr>
              <a:t>Oblasť podpory Iniciatívy regionálneho rozvoja v okrajových a znevýhodnených regiónoch – prehľad platných zmlúv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400" dirty="0" smtClean="0"/>
              <a:t>Smižany, 31. január 2013</a:t>
            </a:r>
            <a:endParaRPr lang="sk-SK" sz="14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412875"/>
            <a:ext cx="8280400" cy="467995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sk-SK" sz="2000" b="1" dirty="0" smtClean="0">
                <a:solidFill>
                  <a:srgbClr val="CC0000"/>
                </a:solidFill>
              </a:rPr>
              <a:t>Základné princípy pri napĺňaní cieľov a účelu projektov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sk-SK" sz="2000" b="1" dirty="0" smtClean="0">
                <a:solidFill>
                  <a:srgbClr val="CC0000"/>
                </a:solidFill>
              </a:rPr>
              <a:t>v rámci Programu švajčiarsko-slovenskej spolupráce</a:t>
            </a:r>
          </a:p>
          <a:p>
            <a:pPr marL="361950" indent="-276225">
              <a:spcBef>
                <a:spcPts val="600"/>
              </a:spcBef>
              <a:buFont typeface="Wingdings" pitchFamily="2" charset="2"/>
              <a:buChar char="Ø"/>
            </a:pPr>
            <a:r>
              <a:rPr lang="sk-SK" sz="2000" b="1" dirty="0" smtClean="0"/>
              <a:t>Partn</a:t>
            </a:r>
            <a:r>
              <a:rPr lang="sk-SK" sz="1800" b="1" dirty="0" smtClean="0"/>
              <a:t>erstvo</a:t>
            </a:r>
          </a:p>
          <a:p>
            <a:pPr marL="361950" indent="-276225">
              <a:spcBef>
                <a:spcPts val="600"/>
              </a:spcBef>
              <a:buFont typeface="Wingdings" pitchFamily="2" charset="2"/>
              <a:buChar char="Ø"/>
            </a:pPr>
            <a:r>
              <a:rPr lang="sk-SK" sz="1800" b="1" dirty="0" smtClean="0"/>
              <a:t>Otvorenosť</a:t>
            </a:r>
          </a:p>
          <a:p>
            <a:pPr marL="361950" indent="-276225">
              <a:spcBef>
                <a:spcPts val="600"/>
              </a:spcBef>
              <a:buFont typeface="Wingdings" pitchFamily="2" charset="2"/>
              <a:buChar char="Ø"/>
            </a:pPr>
            <a:r>
              <a:rPr lang="sk-SK" sz="1800" b="1" dirty="0" smtClean="0"/>
              <a:t>Úzka spolupráca </a:t>
            </a:r>
          </a:p>
          <a:p>
            <a:pPr marL="361950" indent="-276225">
              <a:spcBef>
                <a:spcPts val="600"/>
              </a:spcBef>
              <a:buFont typeface="Wingdings" pitchFamily="2" charset="2"/>
              <a:buChar char="Ø"/>
            </a:pPr>
            <a:r>
              <a:rPr lang="sk-SK" sz="1800" b="1" dirty="0" smtClean="0"/>
              <a:t>Vzájomná komunikácia a informovanosť</a:t>
            </a:r>
          </a:p>
          <a:p>
            <a:pPr marL="361950" indent="-276225">
              <a:spcBef>
                <a:spcPts val="600"/>
              </a:spcBef>
              <a:buFont typeface="Wingdings" pitchFamily="2" charset="2"/>
              <a:buChar char="Ø"/>
            </a:pPr>
            <a:r>
              <a:rPr lang="sk-SK" sz="1800" b="1" dirty="0" smtClean="0"/>
              <a:t>Dôležité </a:t>
            </a:r>
            <a:r>
              <a:rPr lang="sk-SK" sz="1800" b="1" dirty="0"/>
              <a:t>črty </a:t>
            </a:r>
            <a:r>
              <a:rPr lang="sk-SK" sz="1800" b="1" dirty="0" smtClean="0"/>
              <a:t>implementácie:</a:t>
            </a:r>
            <a:endParaRPr lang="sk-SK" sz="2000" b="1" dirty="0" smtClean="0"/>
          </a:p>
          <a:p>
            <a:pPr lvl="1">
              <a:buFont typeface="Wingdings" pitchFamily="2" charset="2"/>
              <a:buChar char="Ø"/>
            </a:pPr>
            <a:r>
              <a:rPr lang="sk-SK" sz="1600" dirty="0"/>
              <a:t>Systém záloh konečným prijímateľom</a:t>
            </a:r>
          </a:p>
          <a:p>
            <a:pPr lvl="1">
              <a:buFont typeface="Wingdings" pitchFamily="2" charset="2"/>
              <a:buChar char="Ø"/>
            </a:pPr>
            <a:r>
              <a:rPr lang="sk-SK" sz="1600" dirty="0" err="1"/>
              <a:t>Ex-ante</a:t>
            </a:r>
            <a:r>
              <a:rPr lang="sk-SK" sz="1600" dirty="0"/>
              <a:t> overenie procesu verejného obstarávania</a:t>
            </a:r>
          </a:p>
          <a:p>
            <a:pPr lvl="1">
              <a:buFont typeface="Wingdings" pitchFamily="2" charset="2"/>
              <a:buChar char="Ø"/>
            </a:pPr>
            <a:r>
              <a:rPr lang="sk-SK" sz="1600" dirty="0"/>
              <a:t>Pravidelné monitorovanie vecného a finančného pokroku implementácie s dôrazom na dosiahnutie výsledkov projektu</a:t>
            </a:r>
          </a:p>
          <a:p>
            <a:pPr lvl="1">
              <a:buFont typeface="Wingdings" pitchFamily="2" charset="2"/>
              <a:buChar char="Ø"/>
            </a:pPr>
            <a:r>
              <a:rPr lang="sk-SK" sz="1600" dirty="0"/>
              <a:t>Operatívne riadenie cez Riadiace výbory projektov</a:t>
            </a:r>
          </a:p>
          <a:p>
            <a:pPr lvl="1">
              <a:buFont typeface="Wingdings" pitchFamily="2" charset="2"/>
              <a:buChar char="Ø"/>
            </a:pPr>
            <a:r>
              <a:rPr lang="sk-SK" sz="1600" dirty="0"/>
              <a:t>Možnosť využitia prostriedkov pridelených na projekt na ďalšie činnosti podporujúce dosiahnutie účelu </a:t>
            </a:r>
            <a:r>
              <a:rPr lang="sk-SK" sz="1600" dirty="0" smtClean="0"/>
              <a:t>projektu</a:t>
            </a:r>
            <a:endParaRPr lang="sk-SK" sz="1600" dirty="0"/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2268538" y="260350"/>
            <a:ext cx="417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/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2411413" y="260350"/>
            <a:ext cx="49688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sk-SK" sz="2000">
                <a:solidFill>
                  <a:srgbClr val="CC3300"/>
                </a:solidFill>
              </a:rPr>
              <a:t>Program švajčiarsko-slovenskej spolupráce</a:t>
            </a:r>
          </a:p>
          <a:p>
            <a:pPr algn="ctr"/>
            <a:r>
              <a:rPr lang="sk-SK" sz="1400"/>
              <a:t>www.swiss-contribution.sk</a:t>
            </a:r>
          </a:p>
        </p:txBody>
      </p:sp>
      <p:pic>
        <p:nvPicPr>
          <p:cNvPr id="35846" name="Picture 6" descr="5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znak_uvsr_color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5683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400" dirty="0" smtClean="0"/>
              <a:t>Smižany, 31. január 2013</a:t>
            </a:r>
            <a:endParaRPr lang="sk-SK" sz="14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412875"/>
            <a:ext cx="8280400" cy="467995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sk-SK" sz="2800" b="1" dirty="0" smtClean="0"/>
          </a:p>
          <a:p>
            <a:pPr marL="0" indent="0" algn="ctr">
              <a:buFontTx/>
              <a:buNone/>
            </a:pPr>
            <a:r>
              <a:rPr lang="sk-SK" sz="2800" b="1" dirty="0" smtClean="0"/>
              <a:t>Ďakujem za pozornosť </a:t>
            </a:r>
          </a:p>
          <a:p>
            <a:pPr marL="0" indent="0" algn="ctr">
              <a:buFontTx/>
              <a:buNone/>
            </a:pPr>
            <a:endParaRPr lang="sk-SK" sz="2800" b="1" dirty="0" smtClean="0"/>
          </a:p>
          <a:p>
            <a:pPr marL="0" indent="0" algn="ctr">
              <a:buFontTx/>
              <a:buNone/>
            </a:pPr>
            <a:r>
              <a:rPr lang="sk-SK" sz="1800" b="1" dirty="0" smtClean="0"/>
              <a:t>Ing. Ivan Ivančin</a:t>
            </a:r>
          </a:p>
          <a:p>
            <a:pPr marL="0" indent="0" algn="ctr">
              <a:buFontTx/>
              <a:buNone/>
            </a:pPr>
            <a:endParaRPr lang="sk-SK" sz="1800" b="1" dirty="0" smtClean="0"/>
          </a:p>
          <a:p>
            <a:pPr marL="0" indent="0" algn="ctr">
              <a:buFontTx/>
              <a:buNone/>
            </a:pPr>
            <a:r>
              <a:rPr lang="sk-SK" sz="1800" b="1" dirty="0" smtClean="0"/>
              <a:t>riaditeľ</a:t>
            </a:r>
          </a:p>
          <a:p>
            <a:pPr marL="0" indent="0" algn="ctr">
              <a:buFontTx/>
              <a:buNone/>
            </a:pPr>
            <a:r>
              <a:rPr lang="sk-SK" sz="1800" b="1" dirty="0" smtClean="0"/>
              <a:t>Odbor riadenia a implementácie Švajčiarskeho finančného mechanizmu </a:t>
            </a:r>
          </a:p>
          <a:p>
            <a:pPr marL="0" indent="0" algn="ctr">
              <a:buFontTx/>
              <a:buNone/>
            </a:pPr>
            <a:r>
              <a:rPr lang="sk-SK" sz="1800" b="1" dirty="0" smtClean="0"/>
              <a:t>Sekcia zahraničnej spolupráce</a:t>
            </a:r>
          </a:p>
          <a:p>
            <a:pPr marL="0" indent="0" algn="ctr">
              <a:buFontTx/>
              <a:buNone/>
            </a:pPr>
            <a:r>
              <a:rPr lang="sk-SK" sz="1800" b="1" dirty="0" smtClean="0"/>
              <a:t>Úrad vlády SR</a:t>
            </a:r>
            <a:endParaRPr lang="sk-SK" sz="1600" dirty="0" smtClean="0"/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2268538" y="260350"/>
            <a:ext cx="417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/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2411413" y="260350"/>
            <a:ext cx="49688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sk-SK" sz="2000">
                <a:solidFill>
                  <a:srgbClr val="CC3300"/>
                </a:solidFill>
              </a:rPr>
              <a:t>Program švajčiarsko-slovenskej spolupráce</a:t>
            </a:r>
          </a:p>
          <a:p>
            <a:pPr algn="ctr"/>
            <a:r>
              <a:rPr lang="sk-SK" sz="1400"/>
              <a:t>www.swiss-contribution.sk</a:t>
            </a:r>
          </a:p>
        </p:txBody>
      </p:sp>
      <p:pic>
        <p:nvPicPr>
          <p:cNvPr id="46086" name="Picture 6" descr="5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znak_uvsr_color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5683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735</Words>
  <Application>Microsoft Office PowerPoint</Application>
  <PresentationFormat>Předvádění na obrazovce (4:3)</PresentationFormat>
  <Paragraphs>147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Predvolený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UVSR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zilkayova</dc:creator>
  <cp:lastModifiedBy>uzivatel</cp:lastModifiedBy>
  <cp:revision>73</cp:revision>
  <dcterms:created xsi:type="dcterms:W3CDTF">2009-05-22T07:01:09Z</dcterms:created>
  <dcterms:modified xsi:type="dcterms:W3CDTF">2013-02-25T23:14:32Z</dcterms:modified>
</cp:coreProperties>
</file>